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16"/>
  </p:notesMasterIdLst>
  <p:sldIdLst>
    <p:sldId id="257" r:id="rId2"/>
    <p:sldId id="321" r:id="rId3"/>
    <p:sldId id="274" r:id="rId4"/>
    <p:sldId id="277" r:id="rId5"/>
    <p:sldId id="275" r:id="rId6"/>
    <p:sldId id="276" r:id="rId7"/>
    <p:sldId id="272" r:id="rId8"/>
    <p:sldId id="278" r:id="rId9"/>
    <p:sldId id="322" r:id="rId10"/>
    <p:sldId id="269" r:id="rId11"/>
    <p:sldId id="270" r:id="rId12"/>
    <p:sldId id="324" r:id="rId13"/>
    <p:sldId id="325" r:id="rId14"/>
    <p:sldId id="323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66FF33"/>
    <a:srgbClr val="33CC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65" autoAdjust="0"/>
  </p:normalViewPr>
  <p:slideViewPr>
    <p:cSldViewPr snapToGrid="0">
      <p:cViewPr varScale="1">
        <p:scale>
          <a:sx n="86" d="100"/>
          <a:sy n="86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12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R = r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is revenue (red line)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+ … is proportional to cost (black curve)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baseline="0" dirty="0"/>
              <a:t>/</a:t>
            </a:r>
            <a:r>
              <a:rPr lang="en-US" i="1" baseline="0" dirty="0"/>
              <a:t>N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3</a:t>
            </a:r>
            <a:r>
              <a:rPr lang="en-US" dirty="0"/>
              <a:t> + … is efficiency (blue curve)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min(</a:t>
            </a:r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r>
              <a:rPr lang="en-US" sz="1200" dirty="0"/>
              <a:t>) maximizes energy efficiency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At the minimum we have d(</a:t>
            </a: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)/</a:t>
            </a:r>
            <a:r>
              <a:rPr lang="en-US" dirty="0" err="1"/>
              <a:t>d</a:t>
            </a:r>
            <a:r>
              <a:rPr lang="en-US" i="1" dirty="0" err="1"/>
              <a:t>N</a:t>
            </a:r>
            <a:r>
              <a:rPr lang="en-US" dirty="0"/>
              <a:t> = -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baseline="0" dirty="0"/>
              <a:t>/</a:t>
            </a:r>
            <a:r>
              <a:rPr lang="en-US" i="1" baseline="0" dirty="0"/>
              <a:t>N</a:t>
            </a:r>
            <a:r>
              <a:rPr lang="en-US" i="0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+ 2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dirty="0"/>
              <a:t> +3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+ …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For the case considered with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= 1,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= 5,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= 0,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dirty="0"/>
              <a:t> = 0, 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 = 1, this can be solved to give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i="1" baseline="0" dirty="0"/>
              <a:t>N</a:t>
            </a:r>
            <a:r>
              <a:rPr lang="en-US" i="0" baseline="30000" dirty="0"/>
              <a:t>2</a:t>
            </a:r>
            <a:r>
              <a:rPr lang="en-US" dirty="0"/>
              <a:t> = 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so that </a:t>
            </a:r>
            <a:r>
              <a:rPr lang="en-US" i="1" dirty="0"/>
              <a:t>N</a:t>
            </a:r>
            <a:r>
              <a:rPr lang="en-US" dirty="0"/>
              <a:t> = (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/3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30000" dirty="0"/>
              <a:t>1/4</a:t>
            </a:r>
            <a:r>
              <a:rPr lang="en-US" dirty="0"/>
              <a:t> = (</a:t>
            </a:r>
            <a:r>
              <a:rPr lang="en-US" i="0" dirty="0"/>
              <a:t>1</a:t>
            </a:r>
            <a:r>
              <a:rPr lang="en-US" dirty="0"/>
              <a:t>/3)</a:t>
            </a:r>
            <a:r>
              <a:rPr lang="en-US" baseline="30000" dirty="0"/>
              <a:t>1/4</a:t>
            </a:r>
            <a:r>
              <a:rPr lang="en-US" dirty="0"/>
              <a:t> = 0.76</a:t>
            </a:r>
            <a:endParaRPr lang="en-US" baseline="30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52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R = r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is revenue (red line</a:t>
            </a:r>
            <a:r>
              <a:rPr lang="en-US" i="0" dirty="0"/>
              <a:t>), for the case considered </a:t>
            </a:r>
            <a:r>
              <a:rPr lang="en-US" i="1" dirty="0"/>
              <a:t>r</a:t>
            </a:r>
            <a:r>
              <a:rPr lang="en-US" baseline="-25000" dirty="0"/>
              <a:t>0</a:t>
            </a:r>
            <a:r>
              <a:rPr lang="en-US" dirty="0"/>
              <a:t> = 5 and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= 17.813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+ … is proportional to cost (black curve)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I</a:t>
            </a:r>
            <a:r>
              <a:rPr lang="en-US" dirty="0"/>
              <a:t> = </a:t>
            </a:r>
            <a:r>
              <a:rPr lang="en-US" i="1" dirty="0"/>
              <a:t>R </a:t>
            </a:r>
            <a:r>
              <a:rPr lang="en-US" dirty="0"/>
              <a:t>– </a:t>
            </a:r>
            <a:r>
              <a:rPr lang="en-US" i="1" dirty="0"/>
              <a:t>W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baseline="0" dirty="0"/>
              <a:t>/</a:t>
            </a:r>
            <a:r>
              <a:rPr lang="en-US" i="1" baseline="0" dirty="0"/>
              <a:t>N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3</a:t>
            </a:r>
            <a:r>
              <a:rPr lang="en-US" dirty="0"/>
              <a:t> + … is efficiency (blue curve)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min(</a:t>
            </a:r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r>
              <a:rPr lang="en-US" sz="1200" dirty="0"/>
              <a:t>) maximizes energy efficiency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At the minimum we have d(</a:t>
            </a: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)/</a:t>
            </a:r>
            <a:r>
              <a:rPr lang="en-US" dirty="0" err="1"/>
              <a:t>d</a:t>
            </a:r>
            <a:r>
              <a:rPr lang="en-US" i="1" dirty="0" err="1"/>
              <a:t>N</a:t>
            </a:r>
            <a:r>
              <a:rPr lang="en-US" dirty="0"/>
              <a:t> = -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baseline="0" dirty="0"/>
              <a:t>/</a:t>
            </a:r>
            <a:r>
              <a:rPr lang="en-US" i="1" baseline="0" dirty="0"/>
              <a:t>N</a:t>
            </a:r>
            <a:r>
              <a:rPr lang="en-US" i="0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+ 2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dirty="0"/>
              <a:t> +3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+ …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For the case considered with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= 1,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= 5,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= 0,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dirty="0"/>
              <a:t> = 0, 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 = 1, this can be solved to give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i="1" baseline="0" dirty="0"/>
              <a:t>N</a:t>
            </a:r>
            <a:r>
              <a:rPr lang="en-US" i="0" baseline="30000" dirty="0"/>
              <a:t>2</a:t>
            </a:r>
            <a:r>
              <a:rPr lang="en-US" dirty="0"/>
              <a:t> = 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so that </a:t>
            </a:r>
            <a:r>
              <a:rPr lang="en-US" i="1" dirty="0"/>
              <a:t>N</a:t>
            </a:r>
            <a:r>
              <a:rPr lang="en-US" dirty="0"/>
              <a:t> = (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/3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30000" dirty="0"/>
              <a:t>1/4</a:t>
            </a:r>
            <a:r>
              <a:rPr lang="en-US" dirty="0"/>
              <a:t> = (</a:t>
            </a:r>
            <a:r>
              <a:rPr lang="en-US" i="0" dirty="0"/>
              <a:t>1</a:t>
            </a:r>
            <a:r>
              <a:rPr lang="en-US" dirty="0"/>
              <a:t>/3)</a:t>
            </a:r>
            <a:r>
              <a:rPr lang="en-US" baseline="30000" dirty="0"/>
              <a:t>1/4</a:t>
            </a:r>
            <a:r>
              <a:rPr lang="en-US" dirty="0"/>
              <a:t> = 0.76</a:t>
            </a:r>
            <a:endParaRPr lang="en-US" baseline="30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45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R = r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is revenue (red line</a:t>
            </a:r>
            <a:r>
              <a:rPr lang="en-US" i="0" dirty="0"/>
              <a:t>), for the case considered </a:t>
            </a:r>
            <a:r>
              <a:rPr lang="en-US" i="1" dirty="0"/>
              <a:t>r</a:t>
            </a:r>
            <a:r>
              <a:rPr lang="en-US" baseline="-25000" dirty="0"/>
              <a:t>0</a:t>
            </a:r>
            <a:r>
              <a:rPr lang="en-US" dirty="0"/>
              <a:t> = 5 and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= 17.813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+ … is proportional to cost (black curve)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I</a:t>
            </a:r>
            <a:r>
              <a:rPr lang="en-US" dirty="0"/>
              <a:t> = </a:t>
            </a:r>
            <a:r>
              <a:rPr lang="en-US" i="1" dirty="0"/>
              <a:t>R </a:t>
            </a:r>
            <a:r>
              <a:rPr lang="en-US" dirty="0"/>
              <a:t>– </a:t>
            </a:r>
            <a:r>
              <a:rPr lang="en-US" i="1" dirty="0"/>
              <a:t>W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baseline="0" dirty="0"/>
              <a:t>/</a:t>
            </a:r>
            <a:r>
              <a:rPr lang="en-US" i="1" baseline="0" dirty="0"/>
              <a:t>N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3</a:t>
            </a:r>
            <a:r>
              <a:rPr lang="en-US" dirty="0"/>
              <a:t> + … is efficiency (blue curve)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min(</a:t>
            </a:r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r>
              <a:rPr lang="en-US" sz="1200" dirty="0"/>
              <a:t>) maximizes energy efficiency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At the minimum we have d(</a:t>
            </a: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)/</a:t>
            </a:r>
            <a:r>
              <a:rPr lang="en-US" dirty="0" err="1"/>
              <a:t>d</a:t>
            </a:r>
            <a:r>
              <a:rPr lang="en-US" i="1" dirty="0" err="1"/>
              <a:t>N</a:t>
            </a:r>
            <a:r>
              <a:rPr lang="en-US" dirty="0"/>
              <a:t> = -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baseline="0" dirty="0"/>
              <a:t>/</a:t>
            </a:r>
            <a:r>
              <a:rPr lang="en-US" i="1" baseline="0" dirty="0"/>
              <a:t>N</a:t>
            </a:r>
            <a:r>
              <a:rPr lang="en-US" i="0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+ 2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dirty="0"/>
              <a:t> +3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+ …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For the case considered with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= 1,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= 5,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= 0,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dirty="0"/>
              <a:t> = 0, 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 = 1, this can be solved to give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i="1" baseline="0" dirty="0"/>
              <a:t>N</a:t>
            </a:r>
            <a:r>
              <a:rPr lang="en-US" i="0" baseline="30000" dirty="0"/>
              <a:t>2</a:t>
            </a:r>
            <a:r>
              <a:rPr lang="en-US" dirty="0"/>
              <a:t> = 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so that </a:t>
            </a:r>
            <a:r>
              <a:rPr lang="en-US" i="1" dirty="0"/>
              <a:t>N</a:t>
            </a:r>
            <a:r>
              <a:rPr lang="en-US" dirty="0"/>
              <a:t> = (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/3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30000" dirty="0"/>
              <a:t>1/4</a:t>
            </a:r>
            <a:r>
              <a:rPr lang="en-US" dirty="0"/>
              <a:t> = (</a:t>
            </a:r>
            <a:r>
              <a:rPr lang="en-US" i="0" dirty="0"/>
              <a:t>1</a:t>
            </a:r>
            <a:r>
              <a:rPr lang="en-US" dirty="0"/>
              <a:t>/3)</a:t>
            </a:r>
            <a:r>
              <a:rPr lang="en-US" baseline="30000" dirty="0"/>
              <a:t>1/4</a:t>
            </a:r>
            <a:r>
              <a:rPr lang="en-US" dirty="0"/>
              <a:t> = 0.76</a:t>
            </a:r>
            <a:endParaRPr lang="en-US" baseline="30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982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70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21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28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20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98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97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226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+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baseline="0" dirty="0"/>
              <a:t>/</a:t>
            </a:r>
            <a:r>
              <a:rPr lang="en-US" i="1" baseline="0" dirty="0"/>
              <a:t>N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3</a:t>
            </a:r>
            <a:r>
              <a:rPr lang="en-US" dirty="0"/>
              <a:t> +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min(</a:t>
            </a:r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r>
              <a:rPr lang="en-US" sz="1200" dirty="0"/>
              <a:t>) maximizes energy efficiency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At the minimum we have d(</a:t>
            </a: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)/</a:t>
            </a:r>
            <a:r>
              <a:rPr lang="en-US" dirty="0" err="1"/>
              <a:t>d</a:t>
            </a:r>
            <a:r>
              <a:rPr lang="en-US" i="1" dirty="0" err="1"/>
              <a:t>N</a:t>
            </a:r>
            <a:r>
              <a:rPr lang="en-US" dirty="0"/>
              <a:t> = -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baseline="0" dirty="0"/>
              <a:t>/</a:t>
            </a:r>
            <a:r>
              <a:rPr lang="en-US" i="1" baseline="0" dirty="0"/>
              <a:t>N</a:t>
            </a:r>
            <a:r>
              <a:rPr lang="en-US" i="0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+ 2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dirty="0"/>
              <a:t> +3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+ …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For the case considered with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= 5,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= 5,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= 0,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dirty="0"/>
              <a:t> = 0, 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 = 1, this can be solved to give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i="1" baseline="0" dirty="0"/>
              <a:t>N</a:t>
            </a:r>
            <a:r>
              <a:rPr lang="en-US" i="0" baseline="30000" dirty="0"/>
              <a:t>2</a:t>
            </a:r>
            <a:r>
              <a:rPr lang="en-US" dirty="0"/>
              <a:t> = 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so that </a:t>
            </a:r>
            <a:r>
              <a:rPr lang="en-US" i="1" dirty="0"/>
              <a:t>N</a:t>
            </a:r>
            <a:r>
              <a:rPr lang="en-US" dirty="0"/>
              <a:t> = (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/3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30000" dirty="0"/>
              <a:t>1/4</a:t>
            </a:r>
            <a:r>
              <a:rPr lang="en-US" dirty="0"/>
              <a:t> = (</a:t>
            </a:r>
            <a:r>
              <a:rPr lang="en-US" i="0" dirty="0"/>
              <a:t>5</a:t>
            </a:r>
            <a:r>
              <a:rPr lang="en-US" dirty="0"/>
              <a:t>/3)</a:t>
            </a:r>
            <a:r>
              <a:rPr lang="en-US" baseline="30000" dirty="0"/>
              <a:t>1/4</a:t>
            </a:r>
            <a:r>
              <a:rPr lang="en-US" dirty="0"/>
              <a:t> = 1.136</a:t>
            </a:r>
            <a:endParaRPr lang="en-US" baseline="3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91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3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fld id="{579826BF-F71D-6743-A2F8-526A75E215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4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sta.com/assets/data/pdf/Whitepapers/BigDataBigBuffers-WP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4609" y="6627611"/>
            <a:ext cx="400426" cy="216942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CC9920-9DAC-4200-BCF2-A4CFC173735C}" type="slidenum">
              <a:rPr lang="en-US" sz="1000" smtClean="0"/>
              <a:pPr eaLnBrk="1" hangingPunct="1"/>
              <a:t>1</a:t>
            </a:fld>
            <a:endParaRPr lang="en-US" sz="1000" dirty="0"/>
          </a:p>
        </p:txBody>
      </p:sp>
      <p:sp>
        <p:nvSpPr>
          <p:cNvPr id="2052" name="Subtitle 2"/>
          <p:cNvSpPr>
            <a:spLocks noGrp="1"/>
          </p:cNvSpPr>
          <p:nvPr>
            <p:ph type="subTitle" idx="4294967295"/>
          </p:nvPr>
        </p:nvSpPr>
        <p:spPr>
          <a:xfrm>
            <a:off x="585439" y="1805896"/>
            <a:ext cx="7973122" cy="4193459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200" dirty="0">
                <a:latin typeface="Calibri" pitchFamily="34" charset="0"/>
              </a:rPr>
              <a:t>A note on power efficiency in data center networks</a:t>
            </a:r>
          </a:p>
          <a:p>
            <a:pPr marL="0" indent="0" algn="ctr" eaLnBrk="1" hangingPunct="1">
              <a:buFontTx/>
              <a:buNone/>
            </a:pPr>
            <a:endParaRPr lang="en-US" sz="3200" dirty="0">
              <a:latin typeface="Calibri" pitchFamily="34" charset="0"/>
            </a:endParaRPr>
          </a:p>
          <a:p>
            <a:pPr marL="0" indent="0" algn="ctr" eaLnBrk="1" hangingPunct="1">
              <a:buNone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A. F. J. Levi</a:t>
            </a:r>
          </a:p>
          <a:p>
            <a:pPr marL="0" indent="0" algn="ctr" eaLnBrk="1" hangingPunct="1">
              <a:buNone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University of Southern California</a:t>
            </a:r>
            <a:endParaRPr lang="en-US" sz="3200" dirty="0">
              <a:latin typeface="Calibri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dirty="0">
              <a:latin typeface="Calibri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000" dirty="0">
                <a:latin typeface="Calibri" pitchFamily="34" charset="0"/>
              </a:rPr>
              <a:t>ARPA-E meeting, Seattle, October 23-24,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B0A6B-C48D-48A6-BE77-BC233651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75"/>
            <a:ext cx="2575396" cy="770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EFE743-13A6-445B-9814-9C60C1BAD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71" y="278775"/>
            <a:ext cx="2466364" cy="7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8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0CA0C13C-4650-4A9A-A856-BF00285EC8E4}"/>
              </a:ext>
            </a:extLst>
          </p:cNvPr>
          <p:cNvSpPr txBox="1"/>
          <p:nvPr/>
        </p:nvSpPr>
        <p:spPr>
          <a:xfrm>
            <a:off x="2490061" y="5699386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N</a:t>
            </a:r>
            <a:r>
              <a:rPr lang="en-US" sz="1000" dirty="0"/>
              <a:t>=0.9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0364751-4DA5-483C-9FC7-D453A26E37D5}"/>
              </a:ext>
            </a:extLst>
          </p:cNvPr>
          <p:cNvSpPr/>
          <p:nvPr/>
        </p:nvSpPr>
        <p:spPr>
          <a:xfrm>
            <a:off x="8374618" y="4079308"/>
            <a:ext cx="376918" cy="687214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E75CE63-67CD-4775-9B59-58BCBB00B4B8}"/>
              </a:ext>
            </a:extLst>
          </p:cNvPr>
          <p:cNvSpPr/>
          <p:nvPr/>
        </p:nvSpPr>
        <p:spPr>
          <a:xfrm>
            <a:off x="8364432" y="4079308"/>
            <a:ext cx="38648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6D3700-7EBA-489F-A5DC-63059664518E}"/>
              </a:ext>
            </a:extLst>
          </p:cNvPr>
          <p:cNvSpPr/>
          <p:nvPr/>
        </p:nvSpPr>
        <p:spPr>
          <a:xfrm>
            <a:off x="3931304" y="4093640"/>
            <a:ext cx="681790" cy="66991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2FD6D0-00CA-45AF-8AD8-16C9908F3FEB}"/>
              </a:ext>
            </a:extLst>
          </p:cNvPr>
          <p:cNvSpPr/>
          <p:nvPr/>
        </p:nvSpPr>
        <p:spPr>
          <a:xfrm>
            <a:off x="2242357" y="4842768"/>
            <a:ext cx="1006173" cy="434552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hape 88"/>
          <p:cNvSpPr txBox="1"/>
          <p:nvPr/>
        </p:nvSpPr>
        <p:spPr>
          <a:xfrm>
            <a:off x="339116" y="57348"/>
            <a:ext cx="8465768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 in revenue, cost, and income per unit time</a:t>
            </a:r>
            <a:endParaRPr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59304-6888-4B01-8E0C-D1722FB8572A}"/>
              </a:ext>
            </a:extLst>
          </p:cNvPr>
          <p:cNvSpPr txBox="1"/>
          <p:nvPr/>
        </p:nvSpPr>
        <p:spPr>
          <a:xfrm>
            <a:off x="221032" y="653989"/>
            <a:ext cx="8564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Total number of transactions in </a:t>
            </a:r>
            <a:r>
              <a:rPr lang="en-US" sz="1600" i="1" dirty="0"/>
              <a:t>j-</a:t>
            </a:r>
            <a:r>
              <a:rPr lang="en-US" sz="1600" dirty="0" err="1"/>
              <a:t>th</a:t>
            </a:r>
            <a:r>
              <a:rPr lang="en-US" sz="1600" dirty="0"/>
              <a:t> piecewise constant interval is number of transactions per second, </a:t>
            </a:r>
            <a:r>
              <a:rPr lang="en-US" sz="1600" i="1" dirty="0"/>
              <a:t>N</a:t>
            </a:r>
            <a:r>
              <a:rPr lang="en-US" sz="1600" i="1" baseline="-25000" dirty="0"/>
              <a:t>j</a:t>
            </a:r>
            <a:r>
              <a:rPr lang="en-US" sz="1600" dirty="0"/>
              <a:t>, multiplied by number of seconds in interval, </a:t>
            </a:r>
            <a:r>
              <a:rPr lang="en-US" sz="1600" i="1" dirty="0" err="1"/>
              <a:t>T</a:t>
            </a:r>
            <a:r>
              <a:rPr lang="en-US" sz="1600" i="1" baseline="-25000" dirty="0" err="1"/>
              <a:t>j</a:t>
            </a:r>
            <a:endParaRPr lang="en-US" sz="1600" i="1" baseline="-25000" dirty="0"/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Transactions are treated as a commodity (</a:t>
            </a:r>
            <a:r>
              <a:rPr lang="en-US" i="1" dirty="0"/>
              <a:t>no</a:t>
            </a:r>
            <a:r>
              <a:rPr lang="en-US" dirty="0"/>
              <a:t> quality-of-service, </a:t>
            </a:r>
            <a:r>
              <a:rPr lang="en-US" i="1" dirty="0"/>
              <a:t>no</a:t>
            </a:r>
            <a:r>
              <a:rPr lang="en-US" dirty="0"/>
              <a:t> branding)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Temporal dependence of workload changes operating income per second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Overhead associated with cold start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dirty="0"/>
              <a:t>Idle may be more efficient (cost less) than turning machines off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/>
              <a:t>Architectures that reduce idle power are beneficial and can increase total income</a:t>
            </a:r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32C8FA-CF5A-4886-AB3C-5FDDA059EAC9}"/>
              </a:ext>
            </a:extLst>
          </p:cNvPr>
          <p:cNvSpPr/>
          <p:nvPr/>
        </p:nvSpPr>
        <p:spPr>
          <a:xfrm>
            <a:off x="1873249" y="5665476"/>
            <a:ext cx="351658" cy="3743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4595DD-C258-461C-9488-84D0A9064A11}"/>
              </a:ext>
            </a:extLst>
          </p:cNvPr>
          <p:cNvSpPr/>
          <p:nvPr/>
        </p:nvSpPr>
        <p:spPr>
          <a:xfrm>
            <a:off x="1589625" y="3443963"/>
            <a:ext cx="282743" cy="259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7220B-936A-4287-B39D-DBF2B8ABA1C5}"/>
              </a:ext>
            </a:extLst>
          </p:cNvPr>
          <p:cNvSpPr txBox="1"/>
          <p:nvPr/>
        </p:nvSpPr>
        <p:spPr>
          <a:xfrm>
            <a:off x="1726332" y="60501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8A509E-9000-458B-89F3-44542253159F}"/>
              </a:ext>
            </a:extLst>
          </p:cNvPr>
          <p:cNvSpPr txBox="1"/>
          <p:nvPr/>
        </p:nvSpPr>
        <p:spPr>
          <a:xfrm>
            <a:off x="2414137" y="60501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DA7537-1DD5-4BD3-8D4C-8ECBFC387D91}"/>
              </a:ext>
            </a:extLst>
          </p:cNvPr>
          <p:cNvSpPr txBox="1"/>
          <p:nvPr/>
        </p:nvSpPr>
        <p:spPr>
          <a:xfrm>
            <a:off x="3101942" y="60501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DCE7B5-5941-4A88-8297-5889216ACBD6}"/>
              </a:ext>
            </a:extLst>
          </p:cNvPr>
          <p:cNvSpPr txBox="1"/>
          <p:nvPr/>
        </p:nvSpPr>
        <p:spPr>
          <a:xfrm>
            <a:off x="3784499" y="60501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CD44B0-BD76-4BAA-9F80-DC631888D778}"/>
              </a:ext>
            </a:extLst>
          </p:cNvPr>
          <p:cNvSpPr txBox="1"/>
          <p:nvPr/>
        </p:nvSpPr>
        <p:spPr>
          <a:xfrm>
            <a:off x="4464963" y="60501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B57EEA-2028-49A5-93C2-EAEFB0496947}"/>
              </a:ext>
            </a:extLst>
          </p:cNvPr>
          <p:cNvSpPr txBox="1"/>
          <p:nvPr/>
        </p:nvSpPr>
        <p:spPr>
          <a:xfrm>
            <a:off x="5191320" y="60501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1E0590-F06F-4C7C-9A78-1B1BB4EDC3CC}"/>
              </a:ext>
            </a:extLst>
          </p:cNvPr>
          <p:cNvSpPr txBox="1"/>
          <p:nvPr/>
        </p:nvSpPr>
        <p:spPr>
          <a:xfrm>
            <a:off x="5867200" y="60557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607994-EABD-4D70-A873-5C09E5D46C6B}"/>
              </a:ext>
            </a:extLst>
          </p:cNvPr>
          <p:cNvSpPr/>
          <p:nvPr/>
        </p:nvSpPr>
        <p:spPr>
          <a:xfrm>
            <a:off x="3251789" y="5654939"/>
            <a:ext cx="669959" cy="3849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0AD123-9AC7-4E47-8780-E0B770326020}"/>
              </a:ext>
            </a:extLst>
          </p:cNvPr>
          <p:cNvSpPr/>
          <p:nvPr/>
        </p:nvSpPr>
        <p:spPr>
          <a:xfrm>
            <a:off x="4627400" y="5654939"/>
            <a:ext cx="683995" cy="3849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17EF8-78C2-4B85-8DAD-CC260C26658D}"/>
              </a:ext>
            </a:extLst>
          </p:cNvPr>
          <p:cNvSpPr txBox="1"/>
          <p:nvPr/>
        </p:nvSpPr>
        <p:spPr>
          <a:xfrm>
            <a:off x="1861482" y="5699386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idle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DC1984-2CEA-40F9-9E0D-939E1BCF2BB1}"/>
              </a:ext>
            </a:extLst>
          </p:cNvPr>
          <p:cNvSpPr txBox="1"/>
          <p:nvPr/>
        </p:nvSpPr>
        <p:spPr>
          <a:xfrm>
            <a:off x="3407364" y="5699386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idle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036E2B-56CA-426C-AC90-C073A2585BBD}"/>
              </a:ext>
            </a:extLst>
          </p:cNvPr>
          <p:cNvSpPr txBox="1"/>
          <p:nvPr/>
        </p:nvSpPr>
        <p:spPr>
          <a:xfrm>
            <a:off x="4781764" y="5699386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idle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1BBA29-54B2-4253-8917-61D66C2A5206}"/>
              </a:ext>
            </a:extLst>
          </p:cNvPr>
          <p:cNvSpPr txBox="1"/>
          <p:nvPr/>
        </p:nvSpPr>
        <p:spPr>
          <a:xfrm rot="16200000">
            <a:off x="1250860" y="458801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start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85988A-DE25-466E-844D-CB5C61035C96}"/>
              </a:ext>
            </a:extLst>
          </p:cNvPr>
          <p:cNvSpPr txBox="1"/>
          <p:nvPr/>
        </p:nvSpPr>
        <p:spPr>
          <a:xfrm>
            <a:off x="3998867" y="5699386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N</a:t>
            </a:r>
            <a:r>
              <a:rPr lang="en-US" sz="1000" i="1" baseline="-25000" dirty="0"/>
              <a:t>j</a:t>
            </a:r>
            <a:r>
              <a:rPr lang="en-US" sz="1000" dirty="0"/>
              <a:t>=1.5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212E4F-B439-4E0C-A56E-EECA069A7CF1}"/>
              </a:ext>
            </a:extLst>
          </p:cNvPr>
          <p:cNvSpPr txBox="1"/>
          <p:nvPr/>
        </p:nvSpPr>
        <p:spPr>
          <a:xfrm>
            <a:off x="5395784" y="5699386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N</a:t>
            </a:r>
            <a:r>
              <a:rPr lang="en-US" sz="1000" dirty="0"/>
              <a:t>=2.2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C43672-943F-4B0B-93D7-368F05C716CC}"/>
              </a:ext>
            </a:extLst>
          </p:cNvPr>
          <p:cNvSpPr/>
          <p:nvPr/>
        </p:nvSpPr>
        <p:spPr>
          <a:xfrm>
            <a:off x="2223949" y="4829063"/>
            <a:ext cx="1027840" cy="1189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811040-B67F-46CA-BED0-F51A923A03EC}"/>
              </a:ext>
            </a:extLst>
          </p:cNvPr>
          <p:cNvSpPr/>
          <p:nvPr/>
        </p:nvSpPr>
        <p:spPr>
          <a:xfrm>
            <a:off x="2225354" y="5283183"/>
            <a:ext cx="1026435" cy="756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17007F-9A47-475E-B21D-16F1ABC4C2C0}"/>
              </a:ext>
            </a:extLst>
          </p:cNvPr>
          <p:cNvSpPr/>
          <p:nvPr/>
        </p:nvSpPr>
        <p:spPr>
          <a:xfrm>
            <a:off x="3921748" y="4093188"/>
            <a:ext cx="696427" cy="1925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0424ED-B318-404A-B8CF-B4F513FB6FA0}"/>
              </a:ext>
            </a:extLst>
          </p:cNvPr>
          <p:cNvSpPr/>
          <p:nvPr/>
        </p:nvSpPr>
        <p:spPr>
          <a:xfrm>
            <a:off x="3921748" y="4773826"/>
            <a:ext cx="697832" cy="1266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E690A6-4DC0-4FBE-85A8-76F7F95B3079}"/>
              </a:ext>
            </a:extLst>
          </p:cNvPr>
          <p:cNvSpPr/>
          <p:nvPr/>
        </p:nvSpPr>
        <p:spPr>
          <a:xfrm>
            <a:off x="5328061" y="3233736"/>
            <a:ext cx="661113" cy="2791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2EE4E4-AAAD-4B1C-9071-45E55BFB8567}"/>
              </a:ext>
            </a:extLst>
          </p:cNvPr>
          <p:cNvSpPr/>
          <p:nvPr/>
        </p:nvSpPr>
        <p:spPr>
          <a:xfrm>
            <a:off x="5311395" y="3210653"/>
            <a:ext cx="697831" cy="28291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4769F5-0866-4567-B476-E69B0749BFC2}"/>
              </a:ext>
            </a:extLst>
          </p:cNvPr>
          <p:cNvCxnSpPr>
            <a:cxnSpLocks/>
          </p:cNvCxnSpPr>
          <p:nvPr/>
        </p:nvCxnSpPr>
        <p:spPr>
          <a:xfrm>
            <a:off x="1316323" y="6039853"/>
            <a:ext cx="7730029" cy="0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8FC2E11-2632-4485-8669-E51BBCA25D6D}"/>
              </a:ext>
            </a:extLst>
          </p:cNvPr>
          <p:cNvSpPr txBox="1"/>
          <p:nvPr/>
        </p:nvSpPr>
        <p:spPr>
          <a:xfrm>
            <a:off x="7065510" y="630636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AAF1D64-C4A0-4AB0-98E5-A11A18A1C6FD}"/>
              </a:ext>
            </a:extLst>
          </p:cNvPr>
          <p:cNvCxnSpPr>
            <a:cxnSpLocks/>
          </p:cNvCxnSpPr>
          <p:nvPr/>
        </p:nvCxnSpPr>
        <p:spPr>
          <a:xfrm>
            <a:off x="3536863" y="3240576"/>
            <a:ext cx="613334" cy="790988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53A6CE0-1E28-4CE3-8105-43407504921C}"/>
              </a:ext>
            </a:extLst>
          </p:cNvPr>
          <p:cNvSpPr txBox="1"/>
          <p:nvPr/>
        </p:nvSpPr>
        <p:spPr>
          <a:xfrm>
            <a:off x="2289558" y="2486095"/>
            <a:ext cx="2722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R</a:t>
            </a:r>
            <a:r>
              <a:rPr lang="en-US" i="1" baseline="-25000" dirty="0" err="1"/>
              <a:t>j</a:t>
            </a:r>
            <a:r>
              <a:rPr lang="en-US" dirty="0"/>
              <a:t> – </a:t>
            </a:r>
            <a:r>
              <a:rPr lang="en-US" i="1" dirty="0" err="1"/>
              <a:t>C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= income per second. Total </a:t>
            </a:r>
            <a:r>
              <a:rPr lang="en-US" b="1" dirty="0"/>
              <a:t>income</a:t>
            </a:r>
            <a:r>
              <a:rPr lang="en-US" dirty="0"/>
              <a:t> per time interval is </a:t>
            </a:r>
            <a:r>
              <a:rPr lang="en-US" i="1" dirty="0"/>
              <a:t>green</a:t>
            </a:r>
            <a:r>
              <a:rPr lang="en-US" dirty="0"/>
              <a:t> area (</a:t>
            </a:r>
            <a:r>
              <a:rPr lang="en-US" i="1" dirty="0" err="1"/>
              <a:t>R</a:t>
            </a:r>
            <a:r>
              <a:rPr lang="en-US" i="1" baseline="-25000" dirty="0" err="1"/>
              <a:t>j</a:t>
            </a:r>
            <a:r>
              <a:rPr lang="en-US" dirty="0"/>
              <a:t> – </a:t>
            </a:r>
            <a:r>
              <a:rPr lang="en-US" i="1" dirty="0" err="1"/>
              <a:t>C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  <a:r>
              <a:rPr lang="en-US" i="1" dirty="0" err="1"/>
              <a:t>T</a:t>
            </a:r>
            <a:r>
              <a:rPr lang="en-US" i="1" baseline="-25000" dirty="0" err="1"/>
              <a:t>j</a:t>
            </a:r>
            <a:endParaRPr lang="en-US" i="1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153418-8FDC-4619-9F8F-BF4E80F4EDF9}"/>
              </a:ext>
            </a:extLst>
          </p:cNvPr>
          <p:cNvSpPr txBox="1"/>
          <p:nvPr/>
        </p:nvSpPr>
        <p:spPr>
          <a:xfrm>
            <a:off x="214708" y="2916982"/>
            <a:ext cx="1611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of cold start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BBCC119-D848-40B2-8C7E-6A68BA875978}"/>
              </a:ext>
            </a:extLst>
          </p:cNvPr>
          <p:cNvCxnSpPr>
            <a:cxnSpLocks/>
          </p:cNvCxnSpPr>
          <p:nvPr/>
        </p:nvCxnSpPr>
        <p:spPr>
          <a:xfrm>
            <a:off x="889936" y="3183867"/>
            <a:ext cx="546804" cy="867152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81A20CE-6179-4E86-8EF0-C54788BED610}"/>
              </a:ext>
            </a:extLst>
          </p:cNvPr>
          <p:cNvSpPr txBox="1"/>
          <p:nvPr/>
        </p:nvSpPr>
        <p:spPr>
          <a:xfrm>
            <a:off x="5191320" y="2486095"/>
            <a:ext cx="1198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</a:t>
            </a:r>
            <a:r>
              <a:rPr lang="en-US" i="1" dirty="0"/>
              <a:t>N</a:t>
            </a:r>
            <a:r>
              <a:rPr lang="en-US" dirty="0"/>
              <a:t> has </a:t>
            </a:r>
            <a:r>
              <a:rPr lang="en-US" b="1" dirty="0"/>
              <a:t>no</a:t>
            </a:r>
            <a:r>
              <a:rPr lang="en-US" dirty="0"/>
              <a:t> net income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97DCD49-0FEC-4731-8C9C-49253CFE728A}"/>
              </a:ext>
            </a:extLst>
          </p:cNvPr>
          <p:cNvCxnSpPr>
            <a:cxnSpLocks/>
          </p:cNvCxnSpPr>
          <p:nvPr/>
        </p:nvCxnSpPr>
        <p:spPr>
          <a:xfrm>
            <a:off x="3571498" y="4720457"/>
            <a:ext cx="9958" cy="697691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E303452-62CD-4EC2-8C26-FCAD693A5BFF}"/>
              </a:ext>
            </a:extLst>
          </p:cNvPr>
          <p:cNvSpPr txBox="1"/>
          <p:nvPr/>
        </p:nvSpPr>
        <p:spPr>
          <a:xfrm>
            <a:off x="2022774" y="3949173"/>
            <a:ext cx="185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Idle less expensive than shutdown followed by cold start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8C97DA2-B68D-4A57-9670-EE0516A70CED}"/>
              </a:ext>
            </a:extLst>
          </p:cNvPr>
          <p:cNvCxnSpPr>
            <a:cxnSpLocks/>
          </p:cNvCxnSpPr>
          <p:nvPr/>
        </p:nvCxnSpPr>
        <p:spPr>
          <a:xfrm flipV="1">
            <a:off x="1316323" y="4872573"/>
            <a:ext cx="0" cy="1177549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CF7B168-3532-481E-BF34-E3A59DFE20F0}"/>
              </a:ext>
            </a:extLst>
          </p:cNvPr>
          <p:cNvSpPr txBox="1"/>
          <p:nvPr/>
        </p:nvSpPr>
        <p:spPr>
          <a:xfrm>
            <a:off x="102777" y="4539646"/>
            <a:ext cx="12852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, revenue per second</a:t>
            </a:r>
          </a:p>
          <a:p>
            <a:r>
              <a:rPr lang="en-US" i="1" dirty="0"/>
              <a:t>C</a:t>
            </a:r>
            <a:r>
              <a:rPr lang="en-US" dirty="0"/>
              <a:t>, cost per second</a:t>
            </a:r>
          </a:p>
          <a:p>
            <a:r>
              <a:rPr lang="en-US" b="1" i="1" dirty="0">
                <a:solidFill>
                  <a:srgbClr val="33CC33"/>
                </a:solidFill>
              </a:rPr>
              <a:t>R</a:t>
            </a:r>
            <a:r>
              <a:rPr lang="en-US" b="1" dirty="0">
                <a:solidFill>
                  <a:srgbClr val="33CC33"/>
                </a:solidFill>
              </a:rPr>
              <a:t> – </a:t>
            </a:r>
            <a:r>
              <a:rPr lang="en-US" b="1" i="1" dirty="0">
                <a:solidFill>
                  <a:srgbClr val="33CC33"/>
                </a:solidFill>
              </a:rPr>
              <a:t>C</a:t>
            </a:r>
            <a:r>
              <a:rPr lang="en-US" b="1" dirty="0">
                <a:solidFill>
                  <a:srgbClr val="33CC33"/>
                </a:solidFill>
              </a:rPr>
              <a:t>, income per second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F16D40-512C-44DB-B90E-F18F928BCEF0}"/>
              </a:ext>
            </a:extLst>
          </p:cNvPr>
          <p:cNvSpPr txBox="1"/>
          <p:nvPr/>
        </p:nvSpPr>
        <p:spPr>
          <a:xfrm>
            <a:off x="6553224" y="60557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D8BE79-F373-496D-91B7-13854CF516C4}"/>
              </a:ext>
            </a:extLst>
          </p:cNvPr>
          <p:cNvSpPr txBox="1"/>
          <p:nvPr/>
        </p:nvSpPr>
        <p:spPr>
          <a:xfrm>
            <a:off x="7241477" y="60557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479AF4-80FA-4EBD-9C9D-ADC793334CFF}"/>
              </a:ext>
            </a:extLst>
          </p:cNvPr>
          <p:cNvSpPr txBox="1"/>
          <p:nvPr/>
        </p:nvSpPr>
        <p:spPr>
          <a:xfrm>
            <a:off x="7926883" y="60614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1B4971-2575-4C70-8C1F-D00B399596AB}"/>
              </a:ext>
            </a:extLst>
          </p:cNvPr>
          <p:cNvCxnSpPr>
            <a:cxnSpLocks/>
          </p:cNvCxnSpPr>
          <p:nvPr/>
        </p:nvCxnSpPr>
        <p:spPr>
          <a:xfrm>
            <a:off x="3921748" y="6460252"/>
            <a:ext cx="718279" cy="0"/>
          </a:xfrm>
          <a:prstGeom prst="straightConnector1">
            <a:avLst/>
          </a:prstGeom>
          <a:ln w="285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213E6C7-5AA8-47BF-B6B9-42E1950A0322}"/>
              </a:ext>
            </a:extLst>
          </p:cNvPr>
          <p:cNvSpPr txBox="1"/>
          <p:nvPr/>
        </p:nvSpPr>
        <p:spPr>
          <a:xfrm>
            <a:off x="4150197" y="6306364"/>
            <a:ext cx="3209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j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3A136D-CC5D-40F5-A7A2-D74321667DA1}"/>
              </a:ext>
            </a:extLst>
          </p:cNvPr>
          <p:cNvSpPr/>
          <p:nvPr/>
        </p:nvSpPr>
        <p:spPr>
          <a:xfrm>
            <a:off x="8068606" y="3441040"/>
            <a:ext cx="285155" cy="259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6A20E3-E2FF-4B98-B792-2125E3962650}"/>
              </a:ext>
            </a:extLst>
          </p:cNvPr>
          <p:cNvSpPr txBox="1"/>
          <p:nvPr/>
        </p:nvSpPr>
        <p:spPr>
          <a:xfrm rot="16200000">
            <a:off x="7735964" y="4585880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start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71A94AD-5311-4352-8C51-C5347D1B995F}"/>
              </a:ext>
            </a:extLst>
          </p:cNvPr>
          <p:cNvCxnSpPr>
            <a:cxnSpLocks/>
          </p:cNvCxnSpPr>
          <p:nvPr/>
        </p:nvCxnSpPr>
        <p:spPr>
          <a:xfrm flipV="1">
            <a:off x="2557476" y="5926015"/>
            <a:ext cx="0" cy="107040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95A2260-1B67-4DC9-B3F6-CFC6E038CE83}"/>
              </a:ext>
            </a:extLst>
          </p:cNvPr>
          <p:cNvCxnSpPr>
            <a:cxnSpLocks/>
          </p:cNvCxnSpPr>
          <p:nvPr/>
        </p:nvCxnSpPr>
        <p:spPr>
          <a:xfrm flipV="1">
            <a:off x="6691274" y="5926950"/>
            <a:ext cx="0" cy="107040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B07139C-16F8-495C-9BA2-C28C1A198783}"/>
              </a:ext>
            </a:extLst>
          </p:cNvPr>
          <p:cNvSpPr/>
          <p:nvPr/>
        </p:nvSpPr>
        <p:spPr>
          <a:xfrm>
            <a:off x="8356112" y="4769651"/>
            <a:ext cx="397406" cy="1268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988042-8A6A-47EC-A33A-973924C48BA7}"/>
              </a:ext>
            </a:extLst>
          </p:cNvPr>
          <p:cNvSpPr txBox="1"/>
          <p:nvPr/>
        </p:nvSpPr>
        <p:spPr>
          <a:xfrm>
            <a:off x="8303778" y="5699386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N</a:t>
            </a:r>
            <a:r>
              <a:rPr lang="en-US" sz="1000" dirty="0"/>
              <a:t>=1.5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9282DFF-84B2-444A-B138-37708302BE64}"/>
              </a:ext>
            </a:extLst>
          </p:cNvPr>
          <p:cNvSpPr txBox="1"/>
          <p:nvPr/>
        </p:nvSpPr>
        <p:spPr>
          <a:xfrm>
            <a:off x="6025891" y="4568861"/>
            <a:ext cx="2039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certain no demand for extended interval then shutdown reduces cost (requires predictive model)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A2CA32F-EB81-4BC4-B47A-592271A74012}"/>
              </a:ext>
            </a:extLst>
          </p:cNvPr>
          <p:cNvSpPr txBox="1"/>
          <p:nvPr/>
        </p:nvSpPr>
        <p:spPr>
          <a:xfrm>
            <a:off x="8545875" y="6072475"/>
            <a:ext cx="40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652CA15-A5DC-4E24-9A6D-A4BA6950BD8C}"/>
              </a:ext>
            </a:extLst>
          </p:cNvPr>
          <p:cNvCxnSpPr>
            <a:cxnSpLocks/>
          </p:cNvCxnSpPr>
          <p:nvPr/>
        </p:nvCxnSpPr>
        <p:spPr>
          <a:xfrm flipV="1">
            <a:off x="8753070" y="5935943"/>
            <a:ext cx="0" cy="107040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A91F91C-9C05-4AFE-B3CF-390B2CB9DCC7}"/>
              </a:ext>
            </a:extLst>
          </p:cNvPr>
          <p:cNvCxnSpPr>
            <a:cxnSpLocks/>
          </p:cNvCxnSpPr>
          <p:nvPr/>
        </p:nvCxnSpPr>
        <p:spPr>
          <a:xfrm flipV="1">
            <a:off x="8068909" y="5935943"/>
            <a:ext cx="0" cy="107040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37856C7-82E6-428D-B300-25EDEAD8FD28}"/>
              </a:ext>
            </a:extLst>
          </p:cNvPr>
          <p:cNvCxnSpPr>
            <a:cxnSpLocks/>
          </p:cNvCxnSpPr>
          <p:nvPr/>
        </p:nvCxnSpPr>
        <p:spPr>
          <a:xfrm flipV="1">
            <a:off x="7377982" y="5935943"/>
            <a:ext cx="0" cy="107040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7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A57EC65-0A48-4E32-956D-DF9887793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48" y="2028730"/>
            <a:ext cx="4731810" cy="3849748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339116" y="57348"/>
            <a:ext cx="8465768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in power dissipation increases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income</a:t>
            </a:r>
            <a:endParaRPr sz="1800" i="1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F32562-7DCA-48ED-8A9C-5FB7218AE242}"/>
              </a:ext>
            </a:extLst>
          </p:cNvPr>
          <p:cNvSpPr txBox="1"/>
          <p:nvPr/>
        </p:nvSpPr>
        <p:spPr>
          <a:xfrm>
            <a:off x="2301895" y="5908366"/>
            <a:ext cx="208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Reduced idle power has benefit of increasing income at low </a:t>
            </a:r>
            <a:r>
              <a:rPr lang="en-US" sz="1200" i="1" dirty="0"/>
              <a:t>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8BE873-8982-4D05-96AE-E8FC9E8804D0}"/>
              </a:ext>
            </a:extLst>
          </p:cNvPr>
          <p:cNvCxnSpPr>
            <a:cxnSpLocks/>
          </p:cNvCxnSpPr>
          <p:nvPr/>
        </p:nvCxnSpPr>
        <p:spPr>
          <a:xfrm flipV="1">
            <a:off x="2748453" y="5252161"/>
            <a:ext cx="394085" cy="656205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2F3262B-C9D2-4D41-96DC-7E5CDEA1BE58}"/>
              </a:ext>
            </a:extLst>
          </p:cNvPr>
          <p:cNvSpPr txBox="1"/>
          <p:nvPr/>
        </p:nvSpPr>
        <p:spPr>
          <a:xfrm>
            <a:off x="2674189" y="2624209"/>
            <a:ext cx="226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revenue with subscription and rate pricing and reduced idle power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6FFD6A-1E0F-4FC9-8ECF-57E0291D91C1}"/>
              </a:ext>
            </a:extLst>
          </p:cNvPr>
          <p:cNvCxnSpPr>
            <a:cxnSpLocks/>
          </p:cNvCxnSpPr>
          <p:nvPr/>
        </p:nvCxnSpPr>
        <p:spPr>
          <a:xfrm>
            <a:off x="3648721" y="3228549"/>
            <a:ext cx="465073" cy="433803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49D7E7-0C33-43C7-8C1A-24E4ADE77972}"/>
              </a:ext>
            </a:extLst>
          </p:cNvPr>
          <p:cNvCxnSpPr>
            <a:cxnSpLocks/>
          </p:cNvCxnSpPr>
          <p:nvPr/>
        </p:nvCxnSpPr>
        <p:spPr>
          <a:xfrm>
            <a:off x="4755354" y="3662352"/>
            <a:ext cx="0" cy="443482"/>
          </a:xfrm>
          <a:prstGeom prst="straightConnector1">
            <a:avLst/>
          </a:prstGeom>
          <a:ln w="47625">
            <a:solidFill>
              <a:srgbClr val="00FF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F48534-DA04-4F29-9AB5-14DAF525AAE6}"/>
              </a:ext>
            </a:extLst>
          </p:cNvPr>
          <p:cNvSpPr txBox="1"/>
          <p:nvPr/>
        </p:nvSpPr>
        <p:spPr>
          <a:xfrm>
            <a:off x="4642652" y="3228549"/>
            <a:ext cx="70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Max. income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5767B-F522-492F-B854-5BA091A2CCA5}"/>
              </a:ext>
            </a:extLst>
          </p:cNvPr>
          <p:cNvSpPr txBox="1"/>
          <p:nvPr/>
        </p:nvSpPr>
        <p:spPr>
          <a:xfrm>
            <a:off x="215663" y="653989"/>
            <a:ext cx="8712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Reduced idle power increases income at low number of transactions per second </a:t>
            </a:r>
            <a:r>
              <a:rPr lang="en-US" sz="1600" i="1" dirty="0"/>
              <a:t>N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Operating point for maximum income per second little changed if there is strong non-linear relationship between power (</a:t>
            </a:r>
            <a:r>
              <a:rPr lang="en-US" i="1" dirty="0"/>
              <a:t>W</a:t>
            </a:r>
            <a:r>
              <a:rPr lang="en-US" dirty="0"/>
              <a:t>) consumed by the datacenter and average number of transactions per second 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There is an increased </a:t>
            </a:r>
            <a:r>
              <a:rPr lang="en-US" i="1" dirty="0"/>
              <a:t>gap</a:t>
            </a:r>
            <a:r>
              <a:rPr lang="en-US" dirty="0"/>
              <a:t> between maximizing </a:t>
            </a:r>
            <a:r>
              <a:rPr lang="en-US" i="1" dirty="0"/>
              <a:t>income</a:t>
            </a:r>
            <a:r>
              <a:rPr lang="en-US" dirty="0"/>
              <a:t> and maximizing </a:t>
            </a:r>
            <a:r>
              <a:rPr lang="en-US" i="1" dirty="0"/>
              <a:t>energy-efficiency</a:t>
            </a:r>
            <a:r>
              <a:rPr lang="en-US" dirty="0"/>
              <a:t> </a:t>
            </a:r>
          </a:p>
          <a:p>
            <a:pPr marL="233363" lvl="4" indent="-233363">
              <a:buFont typeface="Arial" panose="020B0604020202020204" pitchFamily="34" charset="0"/>
              <a:buChar char="•"/>
            </a:pPr>
            <a:r>
              <a:rPr lang="en-US" sz="1600" dirty="0"/>
              <a:t>Additional potential increase in profitable operating range with subscription plus rate pricing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980CE-2CED-4173-BA8E-EE1E4FA6FC19}"/>
              </a:ext>
            </a:extLst>
          </p:cNvPr>
          <p:cNvSpPr txBox="1"/>
          <p:nvPr/>
        </p:nvSpPr>
        <p:spPr>
          <a:xfrm>
            <a:off x="5958510" y="4112779"/>
            <a:ext cx="29698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Example income with subscription, rate pricing and reduced idle power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98D2DF-DA79-42B8-B994-8EB580EF1817}"/>
              </a:ext>
            </a:extLst>
          </p:cNvPr>
          <p:cNvCxnSpPr>
            <a:cxnSpLocks/>
          </p:cNvCxnSpPr>
          <p:nvPr/>
        </p:nvCxnSpPr>
        <p:spPr>
          <a:xfrm flipH="1">
            <a:off x="5645521" y="4358776"/>
            <a:ext cx="314986" cy="282153"/>
          </a:xfrm>
          <a:prstGeom prst="straightConnector1">
            <a:avLst/>
          </a:prstGeom>
          <a:ln w="28575">
            <a:solidFill>
              <a:srgbClr val="00FF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7ED3507-4B25-4570-8B6B-3D40057C0AF7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Enlitened_W_and_N_v4.m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1A1E27-1E64-4358-898B-0577BFB0CDD9}"/>
              </a:ext>
            </a:extLst>
          </p:cNvPr>
          <p:cNvSpPr txBox="1"/>
          <p:nvPr/>
        </p:nvSpPr>
        <p:spPr>
          <a:xfrm>
            <a:off x="6492466" y="4827829"/>
            <a:ext cx="2524633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network dynamics suggests a commercially relevant </a:t>
            </a:r>
            <a:r>
              <a:rPr lang="en-US" sz="1200" i="1" dirty="0"/>
              <a:t>metric </a:t>
            </a:r>
            <a:r>
              <a:rPr lang="en-US" sz="1200" dirty="0"/>
              <a:t>can be assigned to the polynomial coefficients </a:t>
            </a:r>
            <a:r>
              <a:rPr lang="en-US" sz="1200" i="1" dirty="0"/>
              <a:t>a</a:t>
            </a:r>
            <a:r>
              <a:rPr lang="en-US" sz="1200" i="1" baseline="-25000" dirty="0"/>
              <a:t>n</a:t>
            </a:r>
          </a:p>
          <a:p>
            <a:r>
              <a:rPr lang="en-US" sz="1200" dirty="0"/>
              <a:t>weighted (by government policy?) for energy efficiency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1F2E65-2532-4656-81DC-397082FBBEAD}"/>
              </a:ext>
            </a:extLst>
          </p:cNvPr>
          <p:cNvCxnSpPr>
            <a:cxnSpLocks/>
          </p:cNvCxnSpPr>
          <p:nvPr/>
        </p:nvCxnSpPr>
        <p:spPr>
          <a:xfrm flipV="1">
            <a:off x="3740014" y="4970950"/>
            <a:ext cx="0" cy="405404"/>
          </a:xfrm>
          <a:prstGeom prst="straightConnector1">
            <a:avLst/>
          </a:prstGeom>
          <a:ln w="47625">
            <a:solidFill>
              <a:srgbClr val="0000FF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F767F7D-6EE8-464C-B997-B7E77DBB16AF}"/>
              </a:ext>
            </a:extLst>
          </p:cNvPr>
          <p:cNvSpPr txBox="1"/>
          <p:nvPr/>
        </p:nvSpPr>
        <p:spPr>
          <a:xfrm>
            <a:off x="3757181" y="5155616"/>
            <a:ext cx="878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min(</a:t>
            </a:r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r>
              <a:rPr lang="en-US" sz="1200" dirty="0"/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2E3BAB-7FE4-4C4F-B201-0F51FB91EC5E}"/>
              </a:ext>
            </a:extLst>
          </p:cNvPr>
          <p:cNvCxnSpPr>
            <a:cxnSpLocks/>
          </p:cNvCxnSpPr>
          <p:nvPr/>
        </p:nvCxnSpPr>
        <p:spPr>
          <a:xfrm flipH="1">
            <a:off x="2727612" y="3975852"/>
            <a:ext cx="337494" cy="0"/>
          </a:xfrm>
          <a:prstGeom prst="straightConnector1">
            <a:avLst/>
          </a:prstGeom>
          <a:ln w="47625">
            <a:solidFill>
              <a:srgbClr val="0000FF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59AA2CA-DAB2-4700-91B6-C75072180305}"/>
              </a:ext>
            </a:extLst>
          </p:cNvPr>
          <p:cNvSpPr txBox="1"/>
          <p:nvPr/>
        </p:nvSpPr>
        <p:spPr>
          <a:xfrm>
            <a:off x="3033379" y="3829376"/>
            <a:ext cx="48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029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C7C39-DAB7-4F72-9B0F-5CFE985ED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48" y="2028730"/>
            <a:ext cx="4731810" cy="3849748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0" y="57348"/>
            <a:ext cx="9144000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increasing gap between max. income and max. energy-efficiency </a:t>
            </a:r>
            <a:endParaRPr sz="1800" i="1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F32562-7DCA-48ED-8A9C-5FB7218AE242}"/>
              </a:ext>
            </a:extLst>
          </p:cNvPr>
          <p:cNvSpPr txBox="1"/>
          <p:nvPr/>
        </p:nvSpPr>
        <p:spPr>
          <a:xfrm>
            <a:off x="2301895" y="5908366"/>
            <a:ext cx="208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Reduced idle power has benefit of increasing income at low </a:t>
            </a:r>
            <a:r>
              <a:rPr lang="en-US" sz="1200" i="1" dirty="0"/>
              <a:t>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8BE873-8982-4D05-96AE-E8FC9E8804D0}"/>
              </a:ext>
            </a:extLst>
          </p:cNvPr>
          <p:cNvCxnSpPr>
            <a:cxnSpLocks/>
          </p:cNvCxnSpPr>
          <p:nvPr/>
        </p:nvCxnSpPr>
        <p:spPr>
          <a:xfrm flipV="1">
            <a:off x="2748453" y="5252161"/>
            <a:ext cx="394085" cy="656205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49D7E7-0C33-43C7-8C1A-24E4ADE77972}"/>
              </a:ext>
            </a:extLst>
          </p:cNvPr>
          <p:cNvCxnSpPr>
            <a:cxnSpLocks/>
          </p:cNvCxnSpPr>
          <p:nvPr/>
        </p:nvCxnSpPr>
        <p:spPr>
          <a:xfrm>
            <a:off x="4755354" y="3662352"/>
            <a:ext cx="0" cy="443482"/>
          </a:xfrm>
          <a:prstGeom prst="straightConnector1">
            <a:avLst/>
          </a:prstGeom>
          <a:ln w="47625">
            <a:solidFill>
              <a:srgbClr val="00FF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F48534-DA04-4F29-9AB5-14DAF525AAE6}"/>
              </a:ext>
            </a:extLst>
          </p:cNvPr>
          <p:cNvSpPr txBox="1"/>
          <p:nvPr/>
        </p:nvSpPr>
        <p:spPr>
          <a:xfrm>
            <a:off x="4642652" y="3228549"/>
            <a:ext cx="70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Max. income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5767B-F522-492F-B854-5BA091A2CCA5}"/>
              </a:ext>
            </a:extLst>
          </p:cNvPr>
          <p:cNvSpPr txBox="1"/>
          <p:nvPr/>
        </p:nvSpPr>
        <p:spPr>
          <a:xfrm>
            <a:off x="215663" y="653989"/>
            <a:ext cx="87126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For the case considered, maximum energy efficiency min(</a:t>
            </a:r>
            <a:r>
              <a:rPr lang="en-US" sz="1600" i="1" dirty="0"/>
              <a:t>W</a:t>
            </a:r>
            <a:r>
              <a:rPr lang="en-US" sz="1600" dirty="0"/>
              <a:t>/</a:t>
            </a:r>
            <a:r>
              <a:rPr lang="en-US" sz="1600" i="1" dirty="0"/>
              <a:t>N</a:t>
            </a:r>
            <a:r>
              <a:rPr lang="en-US" sz="1600" dirty="0"/>
              <a:t>) occurs at </a:t>
            </a:r>
            <a:r>
              <a:rPr lang="en-US" sz="1600" i="1" dirty="0"/>
              <a:t>N</a:t>
            </a:r>
            <a:r>
              <a:rPr lang="en-US" sz="1600" baseline="-25000" dirty="0"/>
              <a:t>min</a:t>
            </a:r>
            <a:r>
              <a:rPr lang="en-US" sz="1600" dirty="0"/>
              <a:t> = (</a:t>
            </a:r>
            <a:r>
              <a:rPr lang="en-US" sz="1600" i="1" dirty="0"/>
              <a:t>a</a:t>
            </a:r>
            <a:r>
              <a:rPr lang="en-US" sz="1600" baseline="-25000" dirty="0"/>
              <a:t>0</a:t>
            </a:r>
            <a:r>
              <a:rPr lang="en-US" sz="1600" dirty="0"/>
              <a:t>/3</a:t>
            </a:r>
            <a:r>
              <a:rPr lang="en-US" sz="1600" i="1" dirty="0"/>
              <a:t>a</a:t>
            </a:r>
            <a:r>
              <a:rPr lang="en-US" sz="1600" baseline="-25000" dirty="0"/>
              <a:t>4</a:t>
            </a:r>
            <a:r>
              <a:rPr lang="en-US" sz="1600" dirty="0"/>
              <a:t>)</a:t>
            </a:r>
            <a:r>
              <a:rPr lang="en-US" sz="1600" baseline="30000" dirty="0"/>
              <a:t>1/4</a:t>
            </a:r>
            <a:r>
              <a:rPr lang="en-US" sz="1600" dirty="0"/>
              <a:t> = 0.76 (power 5.1) with </a:t>
            </a:r>
            <a:r>
              <a:rPr lang="en-US" sz="1600" dirty="0">
                <a:latin typeface="Symbol" panose="05050102010706020507" pitchFamily="18" charset="2"/>
              </a:rPr>
              <a:t>e</a:t>
            </a:r>
            <a:r>
              <a:rPr lang="en-US" sz="1600" dirty="0"/>
              <a:t> = 0.65 transactions per J and maximum income occurs at </a:t>
            </a:r>
            <a:r>
              <a:rPr lang="en-US" sz="1600" i="1" dirty="0"/>
              <a:t>N</a:t>
            </a:r>
            <a:r>
              <a:rPr lang="en-US" sz="1600" dirty="0"/>
              <a:t> = 1.5 (power 13.6) giving power ratio of 13.6/5.1 = 2.7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980CE-2CED-4173-BA8E-EE1E4FA6FC19}"/>
              </a:ext>
            </a:extLst>
          </p:cNvPr>
          <p:cNvSpPr txBox="1"/>
          <p:nvPr/>
        </p:nvSpPr>
        <p:spPr>
          <a:xfrm>
            <a:off x="5958510" y="4112779"/>
            <a:ext cx="29698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Example income with subscription, rate pricing and reduced idle power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98D2DF-DA79-42B8-B994-8EB580EF1817}"/>
              </a:ext>
            </a:extLst>
          </p:cNvPr>
          <p:cNvCxnSpPr>
            <a:cxnSpLocks/>
          </p:cNvCxnSpPr>
          <p:nvPr/>
        </p:nvCxnSpPr>
        <p:spPr>
          <a:xfrm flipH="1">
            <a:off x="5645521" y="4358776"/>
            <a:ext cx="314986" cy="282153"/>
          </a:xfrm>
          <a:prstGeom prst="straightConnector1">
            <a:avLst/>
          </a:prstGeom>
          <a:ln w="28575">
            <a:solidFill>
              <a:srgbClr val="00FF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7ED3507-4B25-4570-8B6B-3D40057C0AF7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Enlitened_W_and_N_v4.m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1F2E65-2532-4656-81DC-397082FBBEAD}"/>
              </a:ext>
            </a:extLst>
          </p:cNvPr>
          <p:cNvCxnSpPr>
            <a:cxnSpLocks/>
          </p:cNvCxnSpPr>
          <p:nvPr/>
        </p:nvCxnSpPr>
        <p:spPr>
          <a:xfrm flipV="1">
            <a:off x="3740014" y="4970950"/>
            <a:ext cx="0" cy="405404"/>
          </a:xfrm>
          <a:prstGeom prst="straightConnector1">
            <a:avLst/>
          </a:prstGeom>
          <a:ln w="47625">
            <a:solidFill>
              <a:srgbClr val="0000FF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F767F7D-6EE8-464C-B997-B7E77DBB16AF}"/>
              </a:ext>
            </a:extLst>
          </p:cNvPr>
          <p:cNvSpPr txBox="1"/>
          <p:nvPr/>
        </p:nvSpPr>
        <p:spPr>
          <a:xfrm>
            <a:off x="3757180" y="5155616"/>
            <a:ext cx="1418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min(</a:t>
            </a:r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r>
              <a:rPr lang="en-US" sz="1200" dirty="0"/>
              <a:t>) = 1/</a:t>
            </a:r>
            <a:r>
              <a:rPr lang="en-US" sz="1200" dirty="0">
                <a:latin typeface="Symbol" panose="05050102010706020507" pitchFamily="18" charset="2"/>
              </a:rPr>
              <a:t>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1FAAE2-371F-486A-8AF2-268E5C505EDD}"/>
              </a:ext>
            </a:extLst>
          </p:cNvPr>
          <p:cNvCxnSpPr>
            <a:cxnSpLocks/>
          </p:cNvCxnSpPr>
          <p:nvPr/>
        </p:nvCxnSpPr>
        <p:spPr>
          <a:xfrm flipH="1">
            <a:off x="2727612" y="3975311"/>
            <a:ext cx="337494" cy="0"/>
          </a:xfrm>
          <a:prstGeom prst="straightConnector1">
            <a:avLst/>
          </a:prstGeom>
          <a:ln w="47625">
            <a:solidFill>
              <a:srgbClr val="0000FF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9BE14A7-B78D-4315-92AC-C1B8B1E5247D}"/>
              </a:ext>
            </a:extLst>
          </p:cNvPr>
          <p:cNvSpPr txBox="1"/>
          <p:nvPr/>
        </p:nvSpPr>
        <p:spPr>
          <a:xfrm>
            <a:off x="3033379" y="3828835"/>
            <a:ext cx="48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782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A76C8-39B1-480C-912A-BA9DBA9E3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48" y="2028730"/>
            <a:ext cx="4732429" cy="3849748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0" y="57348"/>
            <a:ext cx="9144000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increasing gap between max. income and max. energy-efficiency </a:t>
            </a:r>
            <a:endParaRPr sz="1800" i="1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F32562-7DCA-48ED-8A9C-5FB7218AE242}"/>
              </a:ext>
            </a:extLst>
          </p:cNvPr>
          <p:cNvSpPr txBox="1"/>
          <p:nvPr/>
        </p:nvSpPr>
        <p:spPr>
          <a:xfrm>
            <a:off x="352986" y="4424536"/>
            <a:ext cx="137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Increased idle power due to low utilization in HPC</a:t>
            </a:r>
            <a:endParaRPr lang="en-US" sz="1200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8BE873-8982-4D05-96AE-E8FC9E8804D0}"/>
              </a:ext>
            </a:extLst>
          </p:cNvPr>
          <p:cNvCxnSpPr>
            <a:cxnSpLocks/>
          </p:cNvCxnSpPr>
          <p:nvPr/>
        </p:nvCxnSpPr>
        <p:spPr>
          <a:xfrm>
            <a:off x="1730462" y="4666560"/>
            <a:ext cx="500126" cy="1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49D7E7-0C33-43C7-8C1A-24E4ADE77972}"/>
              </a:ext>
            </a:extLst>
          </p:cNvPr>
          <p:cNvCxnSpPr>
            <a:cxnSpLocks/>
          </p:cNvCxnSpPr>
          <p:nvPr/>
        </p:nvCxnSpPr>
        <p:spPr>
          <a:xfrm flipV="1">
            <a:off x="4755354" y="4808679"/>
            <a:ext cx="0" cy="443482"/>
          </a:xfrm>
          <a:prstGeom prst="straightConnector1">
            <a:avLst/>
          </a:prstGeom>
          <a:ln w="47625">
            <a:solidFill>
              <a:srgbClr val="00FF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F48534-DA04-4F29-9AB5-14DAF525AAE6}"/>
              </a:ext>
            </a:extLst>
          </p:cNvPr>
          <p:cNvSpPr txBox="1"/>
          <p:nvPr/>
        </p:nvSpPr>
        <p:spPr>
          <a:xfrm>
            <a:off x="4715101" y="4993699"/>
            <a:ext cx="70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Max. income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5767B-F522-492F-B854-5BA091A2CCA5}"/>
              </a:ext>
            </a:extLst>
          </p:cNvPr>
          <p:cNvSpPr txBox="1"/>
          <p:nvPr/>
        </p:nvSpPr>
        <p:spPr>
          <a:xfrm>
            <a:off x="215663" y="653989"/>
            <a:ext cx="87126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For the case considered, the maximum energy efficiency min(</a:t>
            </a:r>
            <a:r>
              <a:rPr lang="en-US" sz="1600" i="1" dirty="0"/>
              <a:t>W</a:t>
            </a:r>
            <a:r>
              <a:rPr lang="en-US" sz="1600" dirty="0"/>
              <a:t>/</a:t>
            </a:r>
            <a:r>
              <a:rPr lang="en-US" sz="1600" i="1" dirty="0"/>
              <a:t>N</a:t>
            </a:r>
            <a:r>
              <a:rPr lang="en-US" sz="1600" dirty="0"/>
              <a:t>) occurs at </a:t>
            </a:r>
            <a:r>
              <a:rPr lang="en-US" sz="1600" i="1" dirty="0"/>
              <a:t>N</a:t>
            </a:r>
            <a:r>
              <a:rPr lang="en-US" sz="1600" baseline="-25000" dirty="0"/>
              <a:t>min</a:t>
            </a:r>
            <a:r>
              <a:rPr lang="en-US" sz="1600" dirty="0"/>
              <a:t> = (</a:t>
            </a:r>
            <a:r>
              <a:rPr lang="en-US" sz="1600" i="1" dirty="0"/>
              <a:t>a</a:t>
            </a:r>
            <a:r>
              <a:rPr lang="en-US" sz="1600" baseline="-25000" dirty="0"/>
              <a:t>0</a:t>
            </a:r>
            <a:r>
              <a:rPr lang="en-US" sz="1600" dirty="0"/>
              <a:t>/3</a:t>
            </a:r>
            <a:r>
              <a:rPr lang="en-US" sz="1600" i="1" dirty="0"/>
              <a:t>a</a:t>
            </a:r>
            <a:r>
              <a:rPr lang="en-US" sz="1600" baseline="-25000" dirty="0"/>
              <a:t>4</a:t>
            </a:r>
            <a:r>
              <a:rPr lang="en-US" sz="1600" dirty="0"/>
              <a:t>)</a:t>
            </a:r>
            <a:r>
              <a:rPr lang="en-US" sz="1600" baseline="30000" dirty="0"/>
              <a:t>1/4</a:t>
            </a:r>
            <a:r>
              <a:rPr lang="en-US" sz="1600" dirty="0"/>
              <a:t> = 1.35 (power 20) with </a:t>
            </a:r>
            <a:r>
              <a:rPr lang="en-US" sz="1600" dirty="0">
                <a:latin typeface="Symbol" panose="05050102010706020507" pitchFamily="18" charset="2"/>
              </a:rPr>
              <a:t>e</a:t>
            </a:r>
            <a:r>
              <a:rPr lang="en-US" sz="1600" dirty="0"/>
              <a:t> = 0.067 transactions per J</a:t>
            </a:r>
          </a:p>
          <a:p>
            <a:pPr marL="233363" lvl="4" indent="-233363">
              <a:buFont typeface="Arial" panose="020B0604020202020204" pitchFamily="34" charset="0"/>
              <a:buChar char="•"/>
            </a:pPr>
            <a:r>
              <a:rPr lang="en-US" sz="1600" dirty="0"/>
              <a:t>Low HPC utilization increases </a:t>
            </a:r>
            <a:r>
              <a:rPr lang="en-US" sz="1600" i="1" dirty="0"/>
              <a:t>a</a:t>
            </a:r>
            <a:r>
              <a:rPr lang="en-US" sz="1600" baseline="-25000" dirty="0"/>
              <a:t>0</a:t>
            </a:r>
            <a:r>
              <a:rPr lang="en-US" sz="1600" dirty="0"/>
              <a:t> coefficient and is fundamentally inefficient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980CE-2CED-4173-BA8E-EE1E4FA6FC19}"/>
              </a:ext>
            </a:extLst>
          </p:cNvPr>
          <p:cNvSpPr txBox="1"/>
          <p:nvPr/>
        </p:nvSpPr>
        <p:spPr>
          <a:xfrm>
            <a:off x="5958510" y="4747702"/>
            <a:ext cx="29698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Example income with subscription, rate pricing and increased idle power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98D2DF-DA79-42B8-B994-8EB580EF1817}"/>
              </a:ext>
            </a:extLst>
          </p:cNvPr>
          <p:cNvCxnSpPr>
            <a:cxnSpLocks/>
          </p:cNvCxnSpPr>
          <p:nvPr/>
        </p:nvCxnSpPr>
        <p:spPr>
          <a:xfrm flipH="1">
            <a:off x="5645521" y="4993699"/>
            <a:ext cx="314986" cy="282153"/>
          </a:xfrm>
          <a:prstGeom prst="straightConnector1">
            <a:avLst/>
          </a:prstGeom>
          <a:ln w="28575">
            <a:solidFill>
              <a:srgbClr val="00FF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7ED3507-4B25-4570-8B6B-3D40057C0AF7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Enlitened_W_and_N_v4.m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1F2E65-2532-4656-81DC-397082FBBEAD}"/>
              </a:ext>
            </a:extLst>
          </p:cNvPr>
          <p:cNvCxnSpPr>
            <a:cxnSpLocks/>
          </p:cNvCxnSpPr>
          <p:nvPr/>
        </p:nvCxnSpPr>
        <p:spPr>
          <a:xfrm flipV="1">
            <a:off x="4520954" y="4325359"/>
            <a:ext cx="0" cy="341201"/>
          </a:xfrm>
          <a:prstGeom prst="straightConnector1">
            <a:avLst/>
          </a:prstGeom>
          <a:ln w="47625">
            <a:solidFill>
              <a:srgbClr val="0000FF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F767F7D-6EE8-464C-B997-B7E77DBB16AF}"/>
              </a:ext>
            </a:extLst>
          </p:cNvPr>
          <p:cNvSpPr txBox="1"/>
          <p:nvPr/>
        </p:nvSpPr>
        <p:spPr>
          <a:xfrm>
            <a:off x="4494576" y="4302473"/>
            <a:ext cx="193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Low HPC utilization increases min(</a:t>
            </a:r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r>
              <a:rPr lang="en-US" sz="1200" dirty="0"/>
              <a:t>) = 1/</a:t>
            </a:r>
            <a:r>
              <a:rPr lang="en-US" sz="1200" dirty="0">
                <a:latin typeface="Symbol" panose="05050102010706020507" pitchFamily="18" charset="2"/>
              </a:rPr>
              <a:t>e</a:t>
            </a:r>
          </a:p>
          <a:p>
            <a:endParaRPr lang="en-US"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190F10-9AB7-489C-AA9E-8508DB0A40E2}"/>
              </a:ext>
            </a:extLst>
          </p:cNvPr>
          <p:cNvCxnSpPr>
            <a:cxnSpLocks/>
          </p:cNvCxnSpPr>
          <p:nvPr/>
        </p:nvCxnSpPr>
        <p:spPr>
          <a:xfrm flipH="1">
            <a:off x="3228356" y="3245901"/>
            <a:ext cx="337494" cy="0"/>
          </a:xfrm>
          <a:prstGeom prst="straightConnector1">
            <a:avLst/>
          </a:prstGeom>
          <a:ln w="47625">
            <a:solidFill>
              <a:srgbClr val="0000FF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90971D-C30A-4105-8E0A-A7899CBBFEAE}"/>
              </a:ext>
            </a:extLst>
          </p:cNvPr>
          <p:cNvSpPr txBox="1"/>
          <p:nvPr/>
        </p:nvSpPr>
        <p:spPr>
          <a:xfrm>
            <a:off x="3534123" y="3099425"/>
            <a:ext cx="48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675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3C248B-3EC7-4ABC-90F9-0C64B31FF54A}"/>
              </a:ext>
            </a:extLst>
          </p:cNvPr>
          <p:cNvGrpSpPr/>
          <p:nvPr/>
        </p:nvGrpSpPr>
        <p:grpSpPr>
          <a:xfrm>
            <a:off x="5397591" y="5338312"/>
            <a:ext cx="85514" cy="309770"/>
            <a:chOff x="5397591" y="5560009"/>
            <a:chExt cx="85514" cy="309770"/>
          </a:xfrm>
        </p:grpSpPr>
        <p:cxnSp>
          <p:nvCxnSpPr>
            <p:cNvPr id="366" name="Shape 239">
              <a:extLst>
                <a:ext uri="{FF2B5EF4-FFF2-40B4-BE49-F238E27FC236}">
                  <a16:creationId xmlns:a16="http://schemas.microsoft.com/office/drawing/2014/main" id="{2D9ED331-3667-4858-92D4-7A595C59E8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75385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7" name="Shape 239">
              <a:extLst>
                <a:ext uri="{FF2B5EF4-FFF2-40B4-BE49-F238E27FC236}">
                  <a16:creationId xmlns:a16="http://schemas.microsoft.com/office/drawing/2014/main" id="{58FA20C1-69D5-4716-8A10-388B790DB2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78243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8" name="Shape 239">
              <a:extLst>
                <a:ext uri="{FF2B5EF4-FFF2-40B4-BE49-F238E27FC236}">
                  <a16:creationId xmlns:a16="http://schemas.microsoft.com/office/drawing/2014/main" id="{7672BB24-C1A7-46FD-A166-A02F86D3A9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8119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9" name="Shape 239">
              <a:extLst>
                <a:ext uri="{FF2B5EF4-FFF2-40B4-BE49-F238E27FC236}">
                  <a16:creationId xmlns:a16="http://schemas.microsoft.com/office/drawing/2014/main" id="{FAB5E924-43A8-45B2-AE7B-9B5A41111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84196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Shape 239">
              <a:extLst>
                <a:ext uri="{FF2B5EF4-FFF2-40B4-BE49-F238E27FC236}">
                  <a16:creationId xmlns:a16="http://schemas.microsoft.com/office/drawing/2014/main" id="{0F69AB52-750D-472D-B3DC-35D7276C4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72619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9" name="Shape 239">
              <a:extLst>
                <a:ext uri="{FF2B5EF4-FFF2-40B4-BE49-F238E27FC236}">
                  <a16:creationId xmlns:a16="http://schemas.microsoft.com/office/drawing/2014/main" id="{30B74BFE-0B7E-4FBF-B077-B043E6E73E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580934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0" name="Shape 239">
              <a:extLst>
                <a:ext uri="{FF2B5EF4-FFF2-40B4-BE49-F238E27FC236}">
                  <a16:creationId xmlns:a16="http://schemas.microsoft.com/office/drawing/2014/main" id="{99AFBC11-A043-486D-92B8-87D5E3F4C0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08599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1" name="Shape 239">
              <a:extLst>
                <a:ext uri="{FF2B5EF4-FFF2-40B4-BE49-F238E27FC236}">
                  <a16:creationId xmlns:a16="http://schemas.microsoft.com/office/drawing/2014/main" id="{48C3F1D3-2EDB-4D33-BA0A-8CACBEE23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371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Shape 239">
              <a:extLst>
                <a:ext uri="{FF2B5EF4-FFF2-40B4-BE49-F238E27FC236}">
                  <a16:creationId xmlns:a16="http://schemas.microsoft.com/office/drawing/2014/main" id="{8A44980D-D55F-45F7-BE71-295CE44BE2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66659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3" name="Shape 239">
              <a:extLst>
                <a:ext uri="{FF2B5EF4-FFF2-40B4-BE49-F238E27FC236}">
                  <a16:creationId xmlns:a16="http://schemas.microsoft.com/office/drawing/2014/main" id="{EB5CDF1E-97D1-4A0D-BAEE-51CB792D9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9670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4" name="Shape 229">
              <a:extLst>
                <a:ext uri="{FF2B5EF4-FFF2-40B4-BE49-F238E27FC236}">
                  <a16:creationId xmlns:a16="http://schemas.microsoft.com/office/drawing/2014/main" id="{908245C2-7903-4D40-B035-FDABC34208C0}"/>
                </a:ext>
              </a:extLst>
            </p:cNvPr>
            <p:cNvSpPr/>
            <p:nvPr/>
          </p:nvSpPr>
          <p:spPr>
            <a:xfrm>
              <a:off x="5397591" y="5560009"/>
              <a:ext cx="85514" cy="309770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Shape 88"/>
          <p:cNvSpPr txBox="1"/>
          <p:nvPr/>
        </p:nvSpPr>
        <p:spPr>
          <a:xfrm>
            <a:off x="0" y="57348"/>
            <a:ext cx="9144000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may need big buffer switches that optics does not provide</a:t>
            </a:r>
          </a:p>
          <a:p>
            <a:pPr lvl="0" algn="ctr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https://www.arista.com/assets/data/pdf/Whitepapers/BigDataBigBuffers-WP.pdf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804884" y="6492875"/>
            <a:ext cx="3391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5767B-F522-492F-B854-5BA091A2CCA5}"/>
              </a:ext>
            </a:extLst>
          </p:cNvPr>
          <p:cNvSpPr txBox="1"/>
          <p:nvPr/>
        </p:nvSpPr>
        <p:spPr>
          <a:xfrm>
            <a:off x="215663" y="653989"/>
            <a:ext cx="8712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Optical switches can provide high-bandwidth resources suggesting big data applications in high-performance storage or streaming video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However, optical switches have no significant optical buffer resource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Increasing buffer size in contemporary electronic switches enhances performance of some bandwidth intensive applications</a:t>
            </a:r>
            <a:endParaRPr lang="en-US" sz="1600" i="1" dirty="0"/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Example: Arista 7500R modular universal spine switches with non-blocking 150Tbps of system capacity, 10/25/40/50/100GbE optimized for large virtualized and cloud networks use ultra deep buffers of up to 24GB </a:t>
            </a:r>
            <a:r>
              <a:rPr lang="en-US" i="1" dirty="0"/>
              <a:t>per line card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Example: Arista 7280E, 1RU 100GbE TOR switch, has 9GB buffers</a:t>
            </a:r>
          </a:p>
          <a:p>
            <a:pPr marL="233363" lvl="4" indent="-233363">
              <a:buFont typeface="Arial" panose="020B0604020202020204" pitchFamily="34" charset="0"/>
              <a:buChar char="•"/>
            </a:pPr>
            <a:r>
              <a:rPr lang="en-US" sz="1600" dirty="0"/>
              <a:t>In an optical switch architecture the benefits of buffers, including deep buffers, must migrate to the electrical domain and contribute to energy consumption</a:t>
            </a:r>
          </a:p>
        </p:txBody>
      </p:sp>
      <p:sp>
        <p:nvSpPr>
          <p:cNvPr id="16" name="Shape 229">
            <a:extLst>
              <a:ext uri="{FF2B5EF4-FFF2-40B4-BE49-F238E27FC236}">
                <a16:creationId xmlns:a16="http://schemas.microsoft.com/office/drawing/2014/main" id="{F6B7AB0C-3D13-4B34-B3DF-DE2FEE4241C1}"/>
              </a:ext>
            </a:extLst>
          </p:cNvPr>
          <p:cNvSpPr/>
          <p:nvPr/>
        </p:nvSpPr>
        <p:spPr>
          <a:xfrm>
            <a:off x="607770" y="3825761"/>
            <a:ext cx="620570" cy="85238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Shape 230">
            <a:extLst>
              <a:ext uri="{FF2B5EF4-FFF2-40B4-BE49-F238E27FC236}">
                <a16:creationId xmlns:a16="http://schemas.microsoft.com/office/drawing/2014/main" id="{AA5D427D-8BEC-4374-AA8F-E391EED4684D}"/>
              </a:ext>
            </a:extLst>
          </p:cNvPr>
          <p:cNvGrpSpPr/>
          <p:nvPr/>
        </p:nvGrpSpPr>
        <p:grpSpPr>
          <a:xfrm>
            <a:off x="682485" y="3943807"/>
            <a:ext cx="471140" cy="457200"/>
            <a:chOff x="2277950" y="1645920"/>
            <a:chExt cx="628186" cy="609600"/>
          </a:xfrm>
        </p:grpSpPr>
        <p:cxnSp>
          <p:nvCxnSpPr>
            <p:cNvPr id="27" name="Shape 231">
              <a:extLst>
                <a:ext uri="{FF2B5EF4-FFF2-40B4-BE49-F238E27FC236}">
                  <a16:creationId xmlns:a16="http://schemas.microsoft.com/office/drawing/2014/main" id="{CD547140-7D64-4D65-BE8A-436381328448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Shape 232">
              <a:extLst>
                <a:ext uri="{FF2B5EF4-FFF2-40B4-BE49-F238E27FC236}">
                  <a16:creationId xmlns:a16="http://schemas.microsoft.com/office/drawing/2014/main" id="{9DDD0FED-332B-4EC3-8EC0-81A8714A2386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1" name="Shape 236">
            <a:extLst>
              <a:ext uri="{FF2B5EF4-FFF2-40B4-BE49-F238E27FC236}">
                <a16:creationId xmlns:a16="http://schemas.microsoft.com/office/drawing/2014/main" id="{36E2B64E-36EB-49F9-B0F0-958535B4FB21}"/>
              </a:ext>
            </a:extLst>
          </p:cNvPr>
          <p:cNvCxnSpPr>
            <a:cxnSpLocks/>
            <a:stCxn id="264" idx="0"/>
            <a:endCxn id="54" idx="2"/>
          </p:cNvCxnSpPr>
          <p:nvPr/>
        </p:nvCxnSpPr>
        <p:spPr>
          <a:xfrm flipH="1" flipV="1">
            <a:off x="1113726" y="4676816"/>
            <a:ext cx="2246027" cy="679269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Shape 237">
            <a:extLst>
              <a:ext uri="{FF2B5EF4-FFF2-40B4-BE49-F238E27FC236}">
                <a16:creationId xmlns:a16="http://schemas.microsoft.com/office/drawing/2014/main" id="{F6DC38C8-C795-4313-9D63-B85E09BC62BA}"/>
              </a:ext>
            </a:extLst>
          </p:cNvPr>
          <p:cNvCxnSpPr>
            <a:cxnSpLocks/>
            <a:stCxn id="47" idx="2"/>
            <a:endCxn id="242" idx="0"/>
          </p:cNvCxnSpPr>
          <p:nvPr/>
        </p:nvCxnSpPr>
        <p:spPr>
          <a:xfrm>
            <a:off x="923539" y="4676816"/>
            <a:ext cx="1110147" cy="684582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Shape 239">
            <a:extLst>
              <a:ext uri="{FF2B5EF4-FFF2-40B4-BE49-F238E27FC236}">
                <a16:creationId xmlns:a16="http://schemas.microsoft.com/office/drawing/2014/main" id="{C53EC241-7297-45A8-9F6B-A1DA4A9EA1D8}"/>
              </a:ext>
            </a:extLst>
          </p:cNvPr>
          <p:cNvCxnSpPr>
            <a:cxnSpLocks/>
            <a:stCxn id="40" idx="2"/>
            <a:endCxn id="206" idx="0"/>
          </p:cNvCxnSpPr>
          <p:nvPr/>
        </p:nvCxnSpPr>
        <p:spPr>
          <a:xfrm flipH="1">
            <a:off x="726428" y="4679058"/>
            <a:ext cx="1284" cy="683495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13A8E7-770A-4453-8410-C9AA3C35D551}"/>
              </a:ext>
            </a:extLst>
          </p:cNvPr>
          <p:cNvGrpSpPr/>
          <p:nvPr/>
        </p:nvGrpSpPr>
        <p:grpSpPr>
          <a:xfrm>
            <a:off x="682485" y="4502503"/>
            <a:ext cx="87984" cy="176555"/>
            <a:chOff x="2077867" y="3731925"/>
            <a:chExt cx="87984" cy="176555"/>
          </a:xfrm>
        </p:grpSpPr>
        <p:cxnSp>
          <p:nvCxnSpPr>
            <p:cNvPr id="35" name="Shape 239">
              <a:extLst>
                <a:ext uri="{FF2B5EF4-FFF2-40B4-BE49-F238E27FC236}">
                  <a16:creationId xmlns:a16="http://schemas.microsoft.com/office/drawing/2014/main" id="{A59D7DBA-0483-47CB-A09D-A2AE9DD41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75285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Shape 239">
              <a:extLst>
                <a:ext uri="{FF2B5EF4-FFF2-40B4-BE49-F238E27FC236}">
                  <a16:creationId xmlns:a16="http://schemas.microsoft.com/office/drawing/2014/main" id="{F5C4C0DA-1E61-4AB0-85D8-A0FC46F155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369" y="37805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Shape 239">
              <a:extLst>
                <a:ext uri="{FF2B5EF4-FFF2-40B4-BE49-F238E27FC236}">
                  <a16:creationId xmlns:a16="http://schemas.microsoft.com/office/drawing/2014/main" id="{7DE2E252-F2B2-495B-A5A2-9F2127A70C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80909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Shape 239">
              <a:extLst>
                <a:ext uri="{FF2B5EF4-FFF2-40B4-BE49-F238E27FC236}">
                  <a16:creationId xmlns:a16="http://schemas.microsoft.com/office/drawing/2014/main" id="{1E13EFC3-16E4-4334-A77E-CB7D71B8C1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867" y="38385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Shape 239">
              <a:extLst>
                <a:ext uri="{FF2B5EF4-FFF2-40B4-BE49-F238E27FC236}">
                  <a16:creationId xmlns:a16="http://schemas.microsoft.com/office/drawing/2014/main" id="{D636D54E-F14A-4F74-8A51-C32B486C06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407" y="386862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" name="Shape 229">
              <a:extLst>
                <a:ext uri="{FF2B5EF4-FFF2-40B4-BE49-F238E27FC236}">
                  <a16:creationId xmlns:a16="http://schemas.microsoft.com/office/drawing/2014/main" id="{CB7B8EB4-ED60-45A3-AABB-9E0B9E05A302}"/>
                </a:ext>
              </a:extLst>
            </p:cNvPr>
            <p:cNvSpPr/>
            <p:nvPr/>
          </p:nvSpPr>
          <p:spPr>
            <a:xfrm>
              <a:off x="2080337" y="3731925"/>
              <a:ext cx="85514" cy="176555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8A7822-4BB7-4472-967B-FFF16DA78375}"/>
              </a:ext>
            </a:extLst>
          </p:cNvPr>
          <p:cNvGrpSpPr/>
          <p:nvPr/>
        </p:nvGrpSpPr>
        <p:grpSpPr>
          <a:xfrm>
            <a:off x="878312" y="4500261"/>
            <a:ext cx="87984" cy="176555"/>
            <a:chOff x="2077867" y="3731925"/>
            <a:chExt cx="87984" cy="176555"/>
          </a:xfrm>
        </p:grpSpPr>
        <p:cxnSp>
          <p:nvCxnSpPr>
            <p:cNvPr id="42" name="Shape 239">
              <a:extLst>
                <a:ext uri="{FF2B5EF4-FFF2-40B4-BE49-F238E27FC236}">
                  <a16:creationId xmlns:a16="http://schemas.microsoft.com/office/drawing/2014/main" id="{65C2FB2F-A784-47E8-A698-099611017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75285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Shape 239">
              <a:extLst>
                <a:ext uri="{FF2B5EF4-FFF2-40B4-BE49-F238E27FC236}">
                  <a16:creationId xmlns:a16="http://schemas.microsoft.com/office/drawing/2014/main" id="{134ABCD0-F4E5-433F-BC8D-6DBBB28C35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369" y="37805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Shape 239">
              <a:extLst>
                <a:ext uri="{FF2B5EF4-FFF2-40B4-BE49-F238E27FC236}">
                  <a16:creationId xmlns:a16="http://schemas.microsoft.com/office/drawing/2014/main" id="{938E3BFF-C8C4-48CE-BC75-544A5A15B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80909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Shape 239">
              <a:extLst>
                <a:ext uri="{FF2B5EF4-FFF2-40B4-BE49-F238E27FC236}">
                  <a16:creationId xmlns:a16="http://schemas.microsoft.com/office/drawing/2014/main" id="{ECFEF8F8-D27F-4425-BB8C-88F90900E1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867" y="38385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Shape 239">
              <a:extLst>
                <a:ext uri="{FF2B5EF4-FFF2-40B4-BE49-F238E27FC236}">
                  <a16:creationId xmlns:a16="http://schemas.microsoft.com/office/drawing/2014/main" id="{EC5F3320-936A-4BB4-83FA-DC3B65248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407" y="386862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7" name="Shape 229">
              <a:extLst>
                <a:ext uri="{FF2B5EF4-FFF2-40B4-BE49-F238E27FC236}">
                  <a16:creationId xmlns:a16="http://schemas.microsoft.com/office/drawing/2014/main" id="{5BEFC6E7-3979-4A53-A877-88CFCA9A05C7}"/>
                </a:ext>
              </a:extLst>
            </p:cNvPr>
            <p:cNvSpPr/>
            <p:nvPr/>
          </p:nvSpPr>
          <p:spPr>
            <a:xfrm>
              <a:off x="2080337" y="3731925"/>
              <a:ext cx="85514" cy="176555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F828333-9DAD-47BE-AF12-68AEC5F447DD}"/>
              </a:ext>
            </a:extLst>
          </p:cNvPr>
          <p:cNvGrpSpPr/>
          <p:nvPr/>
        </p:nvGrpSpPr>
        <p:grpSpPr>
          <a:xfrm>
            <a:off x="1068499" y="4500261"/>
            <a:ext cx="87984" cy="176555"/>
            <a:chOff x="2077867" y="3731925"/>
            <a:chExt cx="87984" cy="176555"/>
          </a:xfrm>
        </p:grpSpPr>
        <p:cxnSp>
          <p:nvCxnSpPr>
            <p:cNvPr id="49" name="Shape 239">
              <a:extLst>
                <a:ext uri="{FF2B5EF4-FFF2-40B4-BE49-F238E27FC236}">
                  <a16:creationId xmlns:a16="http://schemas.microsoft.com/office/drawing/2014/main" id="{E07A67A6-B59E-4806-A475-00001FBA5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75285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Shape 239">
              <a:extLst>
                <a:ext uri="{FF2B5EF4-FFF2-40B4-BE49-F238E27FC236}">
                  <a16:creationId xmlns:a16="http://schemas.microsoft.com/office/drawing/2014/main" id="{890721F0-A84B-48E6-BF22-E29E962C56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369" y="37805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Shape 239">
              <a:extLst>
                <a:ext uri="{FF2B5EF4-FFF2-40B4-BE49-F238E27FC236}">
                  <a16:creationId xmlns:a16="http://schemas.microsoft.com/office/drawing/2014/main" id="{D31A1037-AC22-43DD-A504-D2CB39F82A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80909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Shape 239">
              <a:extLst>
                <a:ext uri="{FF2B5EF4-FFF2-40B4-BE49-F238E27FC236}">
                  <a16:creationId xmlns:a16="http://schemas.microsoft.com/office/drawing/2014/main" id="{DA2A5967-9496-4323-996A-BF67C64314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867" y="38385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Shape 239">
              <a:extLst>
                <a:ext uri="{FF2B5EF4-FFF2-40B4-BE49-F238E27FC236}">
                  <a16:creationId xmlns:a16="http://schemas.microsoft.com/office/drawing/2014/main" id="{F802B9FB-0DE0-4D69-8381-3A3490D70D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407" y="386862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" name="Shape 229">
              <a:extLst>
                <a:ext uri="{FF2B5EF4-FFF2-40B4-BE49-F238E27FC236}">
                  <a16:creationId xmlns:a16="http://schemas.microsoft.com/office/drawing/2014/main" id="{1C51EF74-69E9-418F-98DD-730A2FACB80F}"/>
                </a:ext>
              </a:extLst>
            </p:cNvPr>
            <p:cNvSpPr/>
            <p:nvPr/>
          </p:nvSpPr>
          <p:spPr>
            <a:xfrm>
              <a:off x="2080337" y="3731925"/>
              <a:ext cx="85514" cy="176555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Shape 229">
            <a:extLst>
              <a:ext uri="{FF2B5EF4-FFF2-40B4-BE49-F238E27FC236}">
                <a16:creationId xmlns:a16="http://schemas.microsoft.com/office/drawing/2014/main" id="{6A0B24AE-CB9A-414E-85B2-4E5A4FAB6EFB}"/>
              </a:ext>
            </a:extLst>
          </p:cNvPr>
          <p:cNvSpPr/>
          <p:nvPr/>
        </p:nvSpPr>
        <p:spPr>
          <a:xfrm>
            <a:off x="3244779" y="3825761"/>
            <a:ext cx="620570" cy="85238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Shape 230">
            <a:extLst>
              <a:ext uri="{FF2B5EF4-FFF2-40B4-BE49-F238E27FC236}">
                <a16:creationId xmlns:a16="http://schemas.microsoft.com/office/drawing/2014/main" id="{F7AC5DF0-295F-4B6F-99F8-F56005EBA49C}"/>
              </a:ext>
            </a:extLst>
          </p:cNvPr>
          <p:cNvGrpSpPr/>
          <p:nvPr/>
        </p:nvGrpSpPr>
        <p:grpSpPr>
          <a:xfrm>
            <a:off x="3319494" y="3943807"/>
            <a:ext cx="471140" cy="457200"/>
            <a:chOff x="2277950" y="1645920"/>
            <a:chExt cx="628186" cy="609600"/>
          </a:xfrm>
        </p:grpSpPr>
        <p:cxnSp>
          <p:nvCxnSpPr>
            <p:cNvPr id="57" name="Shape 231">
              <a:extLst>
                <a:ext uri="{FF2B5EF4-FFF2-40B4-BE49-F238E27FC236}">
                  <a16:creationId xmlns:a16="http://schemas.microsoft.com/office/drawing/2014/main" id="{AF0BD521-8126-481D-9A20-FD41299B7E5C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Shape 232">
              <a:extLst>
                <a:ext uri="{FF2B5EF4-FFF2-40B4-BE49-F238E27FC236}">
                  <a16:creationId xmlns:a16="http://schemas.microsoft.com/office/drawing/2014/main" id="{97DFFD49-C121-488B-B22E-6C320E04F94A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E5CC99B-9AFB-437A-9C07-F2D979D318F9}"/>
              </a:ext>
            </a:extLst>
          </p:cNvPr>
          <p:cNvGrpSpPr/>
          <p:nvPr/>
        </p:nvGrpSpPr>
        <p:grpSpPr>
          <a:xfrm>
            <a:off x="3319494" y="4502502"/>
            <a:ext cx="87984" cy="176555"/>
            <a:chOff x="2077867" y="3731925"/>
            <a:chExt cx="87984" cy="176555"/>
          </a:xfrm>
        </p:grpSpPr>
        <p:cxnSp>
          <p:nvCxnSpPr>
            <p:cNvPr id="60" name="Shape 239">
              <a:extLst>
                <a:ext uri="{FF2B5EF4-FFF2-40B4-BE49-F238E27FC236}">
                  <a16:creationId xmlns:a16="http://schemas.microsoft.com/office/drawing/2014/main" id="{DEF5D56D-573A-479C-9186-453E8B6A5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75285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Shape 239">
              <a:extLst>
                <a:ext uri="{FF2B5EF4-FFF2-40B4-BE49-F238E27FC236}">
                  <a16:creationId xmlns:a16="http://schemas.microsoft.com/office/drawing/2014/main" id="{76CAC9F1-6220-4CFD-B378-6721D130E2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369" y="37805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Shape 239">
              <a:extLst>
                <a:ext uri="{FF2B5EF4-FFF2-40B4-BE49-F238E27FC236}">
                  <a16:creationId xmlns:a16="http://schemas.microsoft.com/office/drawing/2014/main" id="{1CD6C0D2-905E-48FA-B34C-A69A1A7E38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80909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Shape 239">
              <a:extLst>
                <a:ext uri="{FF2B5EF4-FFF2-40B4-BE49-F238E27FC236}">
                  <a16:creationId xmlns:a16="http://schemas.microsoft.com/office/drawing/2014/main" id="{0AFC6F15-6DCA-40BB-B2F1-8333C372B8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867" y="38385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Shape 239">
              <a:extLst>
                <a:ext uri="{FF2B5EF4-FFF2-40B4-BE49-F238E27FC236}">
                  <a16:creationId xmlns:a16="http://schemas.microsoft.com/office/drawing/2014/main" id="{B938DCFD-3753-4372-AB1C-C3711C004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407" y="386862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5" name="Shape 229">
              <a:extLst>
                <a:ext uri="{FF2B5EF4-FFF2-40B4-BE49-F238E27FC236}">
                  <a16:creationId xmlns:a16="http://schemas.microsoft.com/office/drawing/2014/main" id="{7F2A60B7-DF5F-48C0-B3C2-3934C6C2BF2C}"/>
                </a:ext>
              </a:extLst>
            </p:cNvPr>
            <p:cNvSpPr/>
            <p:nvPr/>
          </p:nvSpPr>
          <p:spPr>
            <a:xfrm>
              <a:off x="2080337" y="3731925"/>
              <a:ext cx="85514" cy="176555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4A10DAD-BCD5-430B-9E53-A522C087ED41}"/>
              </a:ext>
            </a:extLst>
          </p:cNvPr>
          <p:cNvGrpSpPr/>
          <p:nvPr/>
        </p:nvGrpSpPr>
        <p:grpSpPr>
          <a:xfrm>
            <a:off x="3515321" y="4500260"/>
            <a:ext cx="87984" cy="176555"/>
            <a:chOff x="2077867" y="3731925"/>
            <a:chExt cx="87984" cy="176555"/>
          </a:xfrm>
        </p:grpSpPr>
        <p:cxnSp>
          <p:nvCxnSpPr>
            <p:cNvPr id="67" name="Shape 239">
              <a:extLst>
                <a:ext uri="{FF2B5EF4-FFF2-40B4-BE49-F238E27FC236}">
                  <a16:creationId xmlns:a16="http://schemas.microsoft.com/office/drawing/2014/main" id="{6937B1C3-5B09-421B-8FF6-01347298B7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75285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Shape 239">
              <a:extLst>
                <a:ext uri="{FF2B5EF4-FFF2-40B4-BE49-F238E27FC236}">
                  <a16:creationId xmlns:a16="http://schemas.microsoft.com/office/drawing/2014/main" id="{7A226DB3-D55C-46D6-9F64-4FE4529E2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369" y="37805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Shape 239">
              <a:extLst>
                <a:ext uri="{FF2B5EF4-FFF2-40B4-BE49-F238E27FC236}">
                  <a16:creationId xmlns:a16="http://schemas.microsoft.com/office/drawing/2014/main" id="{F38EA542-6312-4616-898F-34D8A79B5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80909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Shape 239">
              <a:extLst>
                <a:ext uri="{FF2B5EF4-FFF2-40B4-BE49-F238E27FC236}">
                  <a16:creationId xmlns:a16="http://schemas.microsoft.com/office/drawing/2014/main" id="{5E0657BF-F3E6-4A38-9BE4-AE4988B85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867" y="38385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Shape 239">
              <a:extLst>
                <a:ext uri="{FF2B5EF4-FFF2-40B4-BE49-F238E27FC236}">
                  <a16:creationId xmlns:a16="http://schemas.microsoft.com/office/drawing/2014/main" id="{2297A6F0-C1C3-4DC2-9C23-B3E7227631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407" y="386862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2" name="Shape 229">
              <a:extLst>
                <a:ext uri="{FF2B5EF4-FFF2-40B4-BE49-F238E27FC236}">
                  <a16:creationId xmlns:a16="http://schemas.microsoft.com/office/drawing/2014/main" id="{EB761C97-C0B8-43EC-ADA2-2C7315EA751D}"/>
                </a:ext>
              </a:extLst>
            </p:cNvPr>
            <p:cNvSpPr/>
            <p:nvPr/>
          </p:nvSpPr>
          <p:spPr>
            <a:xfrm>
              <a:off x="2080337" y="3731925"/>
              <a:ext cx="85514" cy="176555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6F6C464-FEF0-4774-8E06-04B18C47D717}"/>
              </a:ext>
            </a:extLst>
          </p:cNvPr>
          <p:cNvGrpSpPr/>
          <p:nvPr/>
        </p:nvGrpSpPr>
        <p:grpSpPr>
          <a:xfrm>
            <a:off x="3705508" y="4500260"/>
            <a:ext cx="87984" cy="176555"/>
            <a:chOff x="2077867" y="3731925"/>
            <a:chExt cx="87984" cy="176555"/>
          </a:xfrm>
        </p:grpSpPr>
        <p:cxnSp>
          <p:nvCxnSpPr>
            <p:cNvPr id="74" name="Shape 239">
              <a:extLst>
                <a:ext uri="{FF2B5EF4-FFF2-40B4-BE49-F238E27FC236}">
                  <a16:creationId xmlns:a16="http://schemas.microsoft.com/office/drawing/2014/main" id="{BADB5116-62CA-4ED8-AADA-2AB22365D3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75285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Shape 239">
              <a:extLst>
                <a:ext uri="{FF2B5EF4-FFF2-40B4-BE49-F238E27FC236}">
                  <a16:creationId xmlns:a16="http://schemas.microsoft.com/office/drawing/2014/main" id="{EC1E7827-E8E4-43CF-B424-D7900056B9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369" y="37805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Shape 239">
              <a:extLst>
                <a:ext uri="{FF2B5EF4-FFF2-40B4-BE49-F238E27FC236}">
                  <a16:creationId xmlns:a16="http://schemas.microsoft.com/office/drawing/2014/main" id="{1EB06953-7C57-473A-968F-53879BC92A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80909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Shape 239">
              <a:extLst>
                <a:ext uri="{FF2B5EF4-FFF2-40B4-BE49-F238E27FC236}">
                  <a16:creationId xmlns:a16="http://schemas.microsoft.com/office/drawing/2014/main" id="{8ACCB7B6-313B-43BF-B489-96C000B5E4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867" y="38385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Shape 239">
              <a:extLst>
                <a:ext uri="{FF2B5EF4-FFF2-40B4-BE49-F238E27FC236}">
                  <a16:creationId xmlns:a16="http://schemas.microsoft.com/office/drawing/2014/main" id="{B6269C41-3366-4855-8C8F-4B5562BFAF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407" y="386862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9" name="Shape 229">
              <a:extLst>
                <a:ext uri="{FF2B5EF4-FFF2-40B4-BE49-F238E27FC236}">
                  <a16:creationId xmlns:a16="http://schemas.microsoft.com/office/drawing/2014/main" id="{8C10BBB3-0E0E-4B8B-A618-95A69F6B932D}"/>
                </a:ext>
              </a:extLst>
            </p:cNvPr>
            <p:cNvSpPr/>
            <p:nvPr/>
          </p:nvSpPr>
          <p:spPr>
            <a:xfrm>
              <a:off x="2080337" y="3731925"/>
              <a:ext cx="85514" cy="176555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Shape 229">
            <a:extLst>
              <a:ext uri="{FF2B5EF4-FFF2-40B4-BE49-F238E27FC236}">
                <a16:creationId xmlns:a16="http://schemas.microsoft.com/office/drawing/2014/main" id="{92CE3D25-5834-425A-8A24-EB2EF27B1F83}"/>
              </a:ext>
            </a:extLst>
          </p:cNvPr>
          <p:cNvSpPr/>
          <p:nvPr/>
        </p:nvSpPr>
        <p:spPr>
          <a:xfrm>
            <a:off x="1922143" y="3825761"/>
            <a:ext cx="620570" cy="85238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29">
            <a:extLst>
              <a:ext uri="{FF2B5EF4-FFF2-40B4-BE49-F238E27FC236}">
                <a16:creationId xmlns:a16="http://schemas.microsoft.com/office/drawing/2014/main" id="{7050FFDB-F173-4797-B8AB-601453805DE8}"/>
              </a:ext>
            </a:extLst>
          </p:cNvPr>
          <p:cNvSpPr/>
          <p:nvPr/>
        </p:nvSpPr>
        <p:spPr>
          <a:xfrm rot="10800000">
            <a:off x="614740" y="5362938"/>
            <a:ext cx="620570" cy="85238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Shape 230">
            <a:extLst>
              <a:ext uri="{FF2B5EF4-FFF2-40B4-BE49-F238E27FC236}">
                <a16:creationId xmlns:a16="http://schemas.microsoft.com/office/drawing/2014/main" id="{D6E6DB47-F3D8-4ABB-BDBD-DA29E3AD6166}"/>
              </a:ext>
            </a:extLst>
          </p:cNvPr>
          <p:cNvGrpSpPr/>
          <p:nvPr/>
        </p:nvGrpSpPr>
        <p:grpSpPr>
          <a:xfrm rot="10800000">
            <a:off x="689455" y="5633932"/>
            <a:ext cx="471140" cy="457200"/>
            <a:chOff x="2277950" y="1645920"/>
            <a:chExt cx="628186" cy="609600"/>
          </a:xfrm>
        </p:grpSpPr>
        <p:cxnSp>
          <p:nvCxnSpPr>
            <p:cNvPr id="96" name="Shape 231">
              <a:extLst>
                <a:ext uri="{FF2B5EF4-FFF2-40B4-BE49-F238E27FC236}">
                  <a16:creationId xmlns:a16="http://schemas.microsoft.com/office/drawing/2014/main" id="{3D85D422-8830-469E-BA68-9BFAFF6B2CA5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Shape 232">
              <a:extLst>
                <a:ext uri="{FF2B5EF4-FFF2-40B4-BE49-F238E27FC236}">
                  <a16:creationId xmlns:a16="http://schemas.microsoft.com/office/drawing/2014/main" id="{7FCB4B20-D291-45E5-8CDE-A24C000B1ADA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8" name="Shape 239">
            <a:extLst>
              <a:ext uri="{FF2B5EF4-FFF2-40B4-BE49-F238E27FC236}">
                <a16:creationId xmlns:a16="http://schemas.microsoft.com/office/drawing/2014/main" id="{F4E09B76-9870-440E-82EA-BA70269D7B73}"/>
              </a:ext>
            </a:extLst>
          </p:cNvPr>
          <p:cNvCxnSpPr>
            <a:cxnSpLocks/>
            <a:stCxn id="188" idx="2"/>
          </p:cNvCxnSpPr>
          <p:nvPr/>
        </p:nvCxnSpPr>
        <p:spPr>
          <a:xfrm flipH="1">
            <a:off x="919541" y="4679058"/>
            <a:ext cx="1122544" cy="687841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Shape 239">
            <a:extLst>
              <a:ext uri="{FF2B5EF4-FFF2-40B4-BE49-F238E27FC236}">
                <a16:creationId xmlns:a16="http://schemas.microsoft.com/office/drawing/2014/main" id="{9D55B33A-07B4-4D54-ADBF-7A7D0946B5B1}"/>
              </a:ext>
            </a:extLst>
          </p:cNvPr>
          <p:cNvCxnSpPr>
            <a:cxnSpLocks/>
            <a:stCxn id="65" idx="2"/>
            <a:endCxn id="220" idx="0"/>
          </p:cNvCxnSpPr>
          <p:nvPr/>
        </p:nvCxnSpPr>
        <p:spPr>
          <a:xfrm flipH="1">
            <a:off x="1112442" y="4679057"/>
            <a:ext cx="2252279" cy="684785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Shape 239">
            <a:extLst>
              <a:ext uri="{FF2B5EF4-FFF2-40B4-BE49-F238E27FC236}">
                <a16:creationId xmlns:a16="http://schemas.microsoft.com/office/drawing/2014/main" id="{636380AD-ED87-47C5-A273-706C8088DD03}"/>
              </a:ext>
            </a:extLst>
          </p:cNvPr>
          <p:cNvCxnSpPr>
            <a:cxnSpLocks/>
            <a:stCxn id="195" idx="2"/>
          </p:cNvCxnSpPr>
          <p:nvPr/>
        </p:nvCxnSpPr>
        <p:spPr>
          <a:xfrm flipH="1">
            <a:off x="2226944" y="4676816"/>
            <a:ext cx="10968" cy="685263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Shape 229">
            <a:extLst>
              <a:ext uri="{FF2B5EF4-FFF2-40B4-BE49-F238E27FC236}">
                <a16:creationId xmlns:a16="http://schemas.microsoft.com/office/drawing/2014/main" id="{6D8EB21F-EFCD-4093-BE81-61FD70AA66A4}"/>
              </a:ext>
            </a:extLst>
          </p:cNvPr>
          <p:cNvSpPr/>
          <p:nvPr/>
        </p:nvSpPr>
        <p:spPr>
          <a:xfrm rot="10800000">
            <a:off x="1922143" y="5361649"/>
            <a:ext cx="620570" cy="85238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Shape 230">
            <a:extLst>
              <a:ext uri="{FF2B5EF4-FFF2-40B4-BE49-F238E27FC236}">
                <a16:creationId xmlns:a16="http://schemas.microsoft.com/office/drawing/2014/main" id="{5399D57F-E2A9-4A9D-98D5-D4C1C1DCC824}"/>
              </a:ext>
            </a:extLst>
          </p:cNvPr>
          <p:cNvGrpSpPr/>
          <p:nvPr/>
        </p:nvGrpSpPr>
        <p:grpSpPr>
          <a:xfrm rot="10800000">
            <a:off x="1996858" y="5633932"/>
            <a:ext cx="471140" cy="457200"/>
            <a:chOff x="2277950" y="1645920"/>
            <a:chExt cx="628186" cy="609600"/>
          </a:xfrm>
        </p:grpSpPr>
        <p:cxnSp>
          <p:nvCxnSpPr>
            <p:cNvPr id="111" name="Shape 231">
              <a:extLst>
                <a:ext uri="{FF2B5EF4-FFF2-40B4-BE49-F238E27FC236}">
                  <a16:creationId xmlns:a16="http://schemas.microsoft.com/office/drawing/2014/main" id="{0C974E7A-6841-453D-BDA7-96761B2CD1B7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Shape 232">
              <a:extLst>
                <a:ext uri="{FF2B5EF4-FFF2-40B4-BE49-F238E27FC236}">
                  <a16:creationId xmlns:a16="http://schemas.microsoft.com/office/drawing/2014/main" id="{213B4B3E-8D1D-45DC-BC9B-F7699030AE85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4" name="Shape 229">
            <a:extLst>
              <a:ext uri="{FF2B5EF4-FFF2-40B4-BE49-F238E27FC236}">
                <a16:creationId xmlns:a16="http://schemas.microsoft.com/office/drawing/2014/main" id="{E332EDAF-7EA5-45E9-AACB-D9F273609547}"/>
              </a:ext>
            </a:extLst>
          </p:cNvPr>
          <p:cNvSpPr/>
          <p:nvPr/>
        </p:nvSpPr>
        <p:spPr>
          <a:xfrm rot="10800000">
            <a:off x="3229545" y="5356989"/>
            <a:ext cx="620570" cy="85238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Shape 230">
            <a:extLst>
              <a:ext uri="{FF2B5EF4-FFF2-40B4-BE49-F238E27FC236}">
                <a16:creationId xmlns:a16="http://schemas.microsoft.com/office/drawing/2014/main" id="{0CE9338A-1046-4D2F-A562-A2FD2CFE75F7}"/>
              </a:ext>
            </a:extLst>
          </p:cNvPr>
          <p:cNvGrpSpPr/>
          <p:nvPr/>
        </p:nvGrpSpPr>
        <p:grpSpPr>
          <a:xfrm rot="10800000">
            <a:off x="3304260" y="5633932"/>
            <a:ext cx="471140" cy="457200"/>
            <a:chOff x="2277950" y="1645920"/>
            <a:chExt cx="628186" cy="609600"/>
          </a:xfrm>
        </p:grpSpPr>
        <p:cxnSp>
          <p:nvCxnSpPr>
            <p:cNvPr id="123" name="Shape 231">
              <a:extLst>
                <a:ext uri="{FF2B5EF4-FFF2-40B4-BE49-F238E27FC236}">
                  <a16:creationId xmlns:a16="http://schemas.microsoft.com/office/drawing/2014/main" id="{7D3BE9C0-3F8D-408E-A45A-0D305813AD92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Shape 232">
              <a:extLst>
                <a:ext uri="{FF2B5EF4-FFF2-40B4-BE49-F238E27FC236}">
                  <a16:creationId xmlns:a16="http://schemas.microsoft.com/office/drawing/2014/main" id="{41258DD3-231F-472B-B535-7DBA01EADDC4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5" name="Shape 239">
            <a:extLst>
              <a:ext uri="{FF2B5EF4-FFF2-40B4-BE49-F238E27FC236}">
                <a16:creationId xmlns:a16="http://schemas.microsoft.com/office/drawing/2014/main" id="{DABF75EE-FC1A-4EBA-B7EC-FBC350504FA1}"/>
              </a:ext>
            </a:extLst>
          </p:cNvPr>
          <p:cNvCxnSpPr>
            <a:cxnSpLocks/>
            <a:stCxn id="181" idx="2"/>
          </p:cNvCxnSpPr>
          <p:nvPr/>
        </p:nvCxnSpPr>
        <p:spPr>
          <a:xfrm>
            <a:off x="2428099" y="4676816"/>
            <a:ext cx="1106247" cy="680603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Shape 239">
            <a:extLst>
              <a:ext uri="{FF2B5EF4-FFF2-40B4-BE49-F238E27FC236}">
                <a16:creationId xmlns:a16="http://schemas.microsoft.com/office/drawing/2014/main" id="{1F8A9FC1-CE55-418E-A33A-22C1CDB708DC}"/>
              </a:ext>
            </a:extLst>
          </p:cNvPr>
          <p:cNvCxnSpPr>
            <a:cxnSpLocks/>
            <a:stCxn id="72" idx="2"/>
            <a:endCxn id="230" idx="0"/>
          </p:cNvCxnSpPr>
          <p:nvPr/>
        </p:nvCxnSpPr>
        <p:spPr>
          <a:xfrm flipH="1">
            <a:off x="2419700" y="4676815"/>
            <a:ext cx="1140848" cy="685872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" name="Shape 239">
            <a:extLst>
              <a:ext uri="{FF2B5EF4-FFF2-40B4-BE49-F238E27FC236}">
                <a16:creationId xmlns:a16="http://schemas.microsoft.com/office/drawing/2014/main" id="{19F4B9EA-55F0-4581-80A7-4C9D5985AFB0}"/>
              </a:ext>
            </a:extLst>
          </p:cNvPr>
          <p:cNvCxnSpPr>
            <a:cxnSpLocks/>
            <a:stCxn id="79" idx="2"/>
            <a:endCxn id="252" idx="0"/>
          </p:cNvCxnSpPr>
          <p:nvPr/>
        </p:nvCxnSpPr>
        <p:spPr>
          <a:xfrm flipH="1">
            <a:off x="3745767" y="4676815"/>
            <a:ext cx="4968" cy="680559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Left Brace 128">
            <a:extLst>
              <a:ext uri="{FF2B5EF4-FFF2-40B4-BE49-F238E27FC236}">
                <a16:creationId xmlns:a16="http://schemas.microsoft.com/office/drawing/2014/main" id="{E3BE3B49-9BB1-451E-98A2-893DB7B265B5}"/>
              </a:ext>
            </a:extLst>
          </p:cNvPr>
          <p:cNvSpPr/>
          <p:nvPr/>
        </p:nvSpPr>
        <p:spPr>
          <a:xfrm rot="5400000">
            <a:off x="2087815" y="1845773"/>
            <a:ext cx="306443" cy="3648934"/>
          </a:xfrm>
          <a:prstGeom prst="leftBrace">
            <a:avLst>
              <a:gd name="adj1" fmla="val 2066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86E2ED4-BC41-41B0-BB17-0655CB4F1748}"/>
              </a:ext>
            </a:extLst>
          </p:cNvPr>
          <p:cNvSpPr txBox="1"/>
          <p:nvPr/>
        </p:nvSpPr>
        <p:spPr>
          <a:xfrm>
            <a:off x="6303977" y="3713137"/>
            <a:ext cx="1146697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(no buffers)</a:t>
            </a:r>
          </a:p>
        </p:txBody>
      </p:sp>
      <p:sp>
        <p:nvSpPr>
          <p:cNvPr id="132" name="Left Brace 131">
            <a:extLst>
              <a:ext uri="{FF2B5EF4-FFF2-40B4-BE49-F238E27FC236}">
                <a16:creationId xmlns:a16="http://schemas.microsoft.com/office/drawing/2014/main" id="{2DA579EE-3F85-4EE9-892C-832981803783}"/>
              </a:ext>
            </a:extLst>
          </p:cNvPr>
          <p:cNvSpPr/>
          <p:nvPr/>
        </p:nvSpPr>
        <p:spPr>
          <a:xfrm rot="5400000">
            <a:off x="6791020" y="1845774"/>
            <a:ext cx="306443" cy="3648934"/>
          </a:xfrm>
          <a:prstGeom prst="leftBrace">
            <a:avLst>
              <a:gd name="adj1" fmla="val 2219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8362FAC-FC1A-4EC1-AB80-AC2BACC0B863}"/>
              </a:ext>
            </a:extLst>
          </p:cNvPr>
          <p:cNvSpPr txBox="1"/>
          <p:nvPr/>
        </p:nvSpPr>
        <p:spPr>
          <a:xfrm>
            <a:off x="6097226" y="3254827"/>
            <a:ext cx="1502927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Optical switches</a:t>
            </a:r>
          </a:p>
        </p:txBody>
      </p:sp>
      <p:sp>
        <p:nvSpPr>
          <p:cNvPr id="138" name="Shape 229">
            <a:extLst>
              <a:ext uri="{FF2B5EF4-FFF2-40B4-BE49-F238E27FC236}">
                <a16:creationId xmlns:a16="http://schemas.microsoft.com/office/drawing/2014/main" id="{9CCD28FC-B704-4171-A3FC-F72C680EA982}"/>
              </a:ext>
            </a:extLst>
          </p:cNvPr>
          <p:cNvSpPr/>
          <p:nvPr/>
        </p:nvSpPr>
        <p:spPr>
          <a:xfrm rot="10800000">
            <a:off x="5330077" y="5339014"/>
            <a:ext cx="620570" cy="85238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Shape 230">
            <a:extLst>
              <a:ext uri="{FF2B5EF4-FFF2-40B4-BE49-F238E27FC236}">
                <a16:creationId xmlns:a16="http://schemas.microsoft.com/office/drawing/2014/main" id="{671586CD-C96C-4BCE-8F74-AA0689AAB1B2}"/>
              </a:ext>
            </a:extLst>
          </p:cNvPr>
          <p:cNvGrpSpPr/>
          <p:nvPr/>
        </p:nvGrpSpPr>
        <p:grpSpPr>
          <a:xfrm rot="10800000">
            <a:off x="5404792" y="5676483"/>
            <a:ext cx="471140" cy="457200"/>
            <a:chOff x="2277950" y="1645920"/>
            <a:chExt cx="628186" cy="609600"/>
          </a:xfrm>
        </p:grpSpPr>
        <p:cxnSp>
          <p:nvCxnSpPr>
            <p:cNvPr id="147" name="Shape 231">
              <a:extLst>
                <a:ext uri="{FF2B5EF4-FFF2-40B4-BE49-F238E27FC236}">
                  <a16:creationId xmlns:a16="http://schemas.microsoft.com/office/drawing/2014/main" id="{16E30E4F-7085-45DB-9862-3110D0939AD8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Shape 232">
              <a:extLst>
                <a:ext uri="{FF2B5EF4-FFF2-40B4-BE49-F238E27FC236}">
                  <a16:creationId xmlns:a16="http://schemas.microsoft.com/office/drawing/2014/main" id="{F8D02F4F-2F9B-4C94-8978-E25D465CE6C2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0" name="Shape 229">
            <a:extLst>
              <a:ext uri="{FF2B5EF4-FFF2-40B4-BE49-F238E27FC236}">
                <a16:creationId xmlns:a16="http://schemas.microsoft.com/office/drawing/2014/main" id="{4D7FDF07-6908-43F7-ADA5-640CAC0F22BB}"/>
              </a:ext>
            </a:extLst>
          </p:cNvPr>
          <p:cNvSpPr/>
          <p:nvPr/>
        </p:nvSpPr>
        <p:spPr>
          <a:xfrm rot="10800000">
            <a:off x="6633277" y="5339014"/>
            <a:ext cx="620570" cy="85238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Shape 230">
            <a:extLst>
              <a:ext uri="{FF2B5EF4-FFF2-40B4-BE49-F238E27FC236}">
                <a16:creationId xmlns:a16="http://schemas.microsoft.com/office/drawing/2014/main" id="{2065FF20-BB28-4ACC-BE9B-4D72304B38DE}"/>
              </a:ext>
            </a:extLst>
          </p:cNvPr>
          <p:cNvGrpSpPr/>
          <p:nvPr/>
        </p:nvGrpSpPr>
        <p:grpSpPr>
          <a:xfrm rot="10800000">
            <a:off x="6723106" y="5676483"/>
            <a:ext cx="471140" cy="457200"/>
            <a:chOff x="2277950" y="1645920"/>
            <a:chExt cx="628186" cy="609600"/>
          </a:xfrm>
        </p:grpSpPr>
        <p:cxnSp>
          <p:nvCxnSpPr>
            <p:cNvPr id="159" name="Shape 231">
              <a:extLst>
                <a:ext uri="{FF2B5EF4-FFF2-40B4-BE49-F238E27FC236}">
                  <a16:creationId xmlns:a16="http://schemas.microsoft.com/office/drawing/2014/main" id="{08FCC93B-7970-4FC4-944A-DD39B138F88C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Shape 232">
              <a:extLst>
                <a:ext uri="{FF2B5EF4-FFF2-40B4-BE49-F238E27FC236}">
                  <a16:creationId xmlns:a16="http://schemas.microsoft.com/office/drawing/2014/main" id="{B9501CF2-6AF3-4577-BF87-B1E782E68787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2" name="Shape 229">
            <a:extLst>
              <a:ext uri="{FF2B5EF4-FFF2-40B4-BE49-F238E27FC236}">
                <a16:creationId xmlns:a16="http://schemas.microsoft.com/office/drawing/2014/main" id="{1AD3907A-72DD-4C60-AD69-7CC2398A3791}"/>
              </a:ext>
            </a:extLst>
          </p:cNvPr>
          <p:cNvSpPr/>
          <p:nvPr/>
        </p:nvSpPr>
        <p:spPr>
          <a:xfrm rot="10800000">
            <a:off x="7956594" y="5339014"/>
            <a:ext cx="620570" cy="85238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Shape 230">
            <a:extLst>
              <a:ext uri="{FF2B5EF4-FFF2-40B4-BE49-F238E27FC236}">
                <a16:creationId xmlns:a16="http://schemas.microsoft.com/office/drawing/2014/main" id="{8BB762F6-76FA-4DBA-B165-5F9ED3909F81}"/>
              </a:ext>
            </a:extLst>
          </p:cNvPr>
          <p:cNvGrpSpPr/>
          <p:nvPr/>
        </p:nvGrpSpPr>
        <p:grpSpPr>
          <a:xfrm rot="10800000">
            <a:off x="8031309" y="5676483"/>
            <a:ext cx="471140" cy="457200"/>
            <a:chOff x="2277950" y="1645920"/>
            <a:chExt cx="628186" cy="609600"/>
          </a:xfrm>
        </p:grpSpPr>
        <p:cxnSp>
          <p:nvCxnSpPr>
            <p:cNvPr id="171" name="Shape 231">
              <a:extLst>
                <a:ext uri="{FF2B5EF4-FFF2-40B4-BE49-F238E27FC236}">
                  <a16:creationId xmlns:a16="http://schemas.microsoft.com/office/drawing/2014/main" id="{9FECE9A2-567C-4651-A2F8-CEAF706D08FF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Shape 232">
              <a:extLst>
                <a:ext uri="{FF2B5EF4-FFF2-40B4-BE49-F238E27FC236}">
                  <a16:creationId xmlns:a16="http://schemas.microsoft.com/office/drawing/2014/main" id="{77349678-B231-467F-B360-89B11070D4D8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2EEEB89-2B79-4ABA-8D44-B23CCE2EBF8A}"/>
              </a:ext>
            </a:extLst>
          </p:cNvPr>
          <p:cNvGrpSpPr/>
          <p:nvPr/>
        </p:nvGrpSpPr>
        <p:grpSpPr>
          <a:xfrm>
            <a:off x="2382872" y="4500261"/>
            <a:ext cx="87984" cy="176555"/>
            <a:chOff x="2077867" y="3731925"/>
            <a:chExt cx="87984" cy="176555"/>
          </a:xfrm>
        </p:grpSpPr>
        <p:cxnSp>
          <p:nvCxnSpPr>
            <p:cNvPr id="176" name="Shape 239">
              <a:extLst>
                <a:ext uri="{FF2B5EF4-FFF2-40B4-BE49-F238E27FC236}">
                  <a16:creationId xmlns:a16="http://schemas.microsoft.com/office/drawing/2014/main" id="{B16FCDF9-E01C-45BE-B12E-3090A422F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75285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" name="Shape 239">
              <a:extLst>
                <a:ext uri="{FF2B5EF4-FFF2-40B4-BE49-F238E27FC236}">
                  <a16:creationId xmlns:a16="http://schemas.microsoft.com/office/drawing/2014/main" id="{5883C0C7-0E6D-4DD5-8045-F76C68F46A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369" y="37805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" name="Shape 239">
              <a:extLst>
                <a:ext uri="{FF2B5EF4-FFF2-40B4-BE49-F238E27FC236}">
                  <a16:creationId xmlns:a16="http://schemas.microsoft.com/office/drawing/2014/main" id="{7AFFB0C4-E47D-4C7B-B338-1A8F0C9EFB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80909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" name="Shape 239">
              <a:extLst>
                <a:ext uri="{FF2B5EF4-FFF2-40B4-BE49-F238E27FC236}">
                  <a16:creationId xmlns:a16="http://schemas.microsoft.com/office/drawing/2014/main" id="{11DEDE49-BE50-4EEA-B930-E005DC968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867" y="38385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" name="Shape 239">
              <a:extLst>
                <a:ext uri="{FF2B5EF4-FFF2-40B4-BE49-F238E27FC236}">
                  <a16:creationId xmlns:a16="http://schemas.microsoft.com/office/drawing/2014/main" id="{A0910C2A-4AA1-443E-847D-8E8A140BF3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407" y="386862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1" name="Shape 229">
              <a:extLst>
                <a:ext uri="{FF2B5EF4-FFF2-40B4-BE49-F238E27FC236}">
                  <a16:creationId xmlns:a16="http://schemas.microsoft.com/office/drawing/2014/main" id="{E296BEA8-B9FE-42DB-8C10-7D6BED5D6788}"/>
                </a:ext>
              </a:extLst>
            </p:cNvPr>
            <p:cNvSpPr/>
            <p:nvPr/>
          </p:nvSpPr>
          <p:spPr>
            <a:xfrm>
              <a:off x="2080337" y="3731925"/>
              <a:ext cx="85514" cy="176555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E587434-71F2-4EE2-ACA5-7A94134338D0}"/>
              </a:ext>
            </a:extLst>
          </p:cNvPr>
          <p:cNvGrpSpPr/>
          <p:nvPr/>
        </p:nvGrpSpPr>
        <p:grpSpPr>
          <a:xfrm>
            <a:off x="1996858" y="4502503"/>
            <a:ext cx="87984" cy="176555"/>
            <a:chOff x="2077867" y="3731925"/>
            <a:chExt cx="87984" cy="176555"/>
          </a:xfrm>
        </p:grpSpPr>
        <p:cxnSp>
          <p:nvCxnSpPr>
            <p:cNvPr id="183" name="Shape 239">
              <a:extLst>
                <a:ext uri="{FF2B5EF4-FFF2-40B4-BE49-F238E27FC236}">
                  <a16:creationId xmlns:a16="http://schemas.microsoft.com/office/drawing/2014/main" id="{20BC32E0-2630-44B2-9CD5-E5F56629E3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75285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" name="Shape 239">
              <a:extLst>
                <a:ext uri="{FF2B5EF4-FFF2-40B4-BE49-F238E27FC236}">
                  <a16:creationId xmlns:a16="http://schemas.microsoft.com/office/drawing/2014/main" id="{86657786-244E-46E1-8A34-347D3AC274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369" y="37805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Shape 239">
              <a:extLst>
                <a:ext uri="{FF2B5EF4-FFF2-40B4-BE49-F238E27FC236}">
                  <a16:creationId xmlns:a16="http://schemas.microsoft.com/office/drawing/2014/main" id="{FC7FFB80-1BF5-455C-ACC7-43F3D17677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80909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Shape 239">
              <a:extLst>
                <a:ext uri="{FF2B5EF4-FFF2-40B4-BE49-F238E27FC236}">
                  <a16:creationId xmlns:a16="http://schemas.microsoft.com/office/drawing/2014/main" id="{FB8CC046-40ED-48EF-860D-884D8FFDA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867" y="38385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" name="Shape 239">
              <a:extLst>
                <a:ext uri="{FF2B5EF4-FFF2-40B4-BE49-F238E27FC236}">
                  <a16:creationId xmlns:a16="http://schemas.microsoft.com/office/drawing/2014/main" id="{D517C858-1700-471D-BDDA-7DBFD257B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407" y="386862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8" name="Shape 229">
              <a:extLst>
                <a:ext uri="{FF2B5EF4-FFF2-40B4-BE49-F238E27FC236}">
                  <a16:creationId xmlns:a16="http://schemas.microsoft.com/office/drawing/2014/main" id="{A5330702-897F-40B7-939F-636E143148BE}"/>
                </a:ext>
              </a:extLst>
            </p:cNvPr>
            <p:cNvSpPr/>
            <p:nvPr/>
          </p:nvSpPr>
          <p:spPr>
            <a:xfrm>
              <a:off x="2080337" y="3731925"/>
              <a:ext cx="85514" cy="176555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3A1B8E2-4D51-445F-97AD-F57A24E4A7FD}"/>
              </a:ext>
            </a:extLst>
          </p:cNvPr>
          <p:cNvGrpSpPr/>
          <p:nvPr/>
        </p:nvGrpSpPr>
        <p:grpSpPr>
          <a:xfrm>
            <a:off x="2192685" y="4500261"/>
            <a:ext cx="87984" cy="176555"/>
            <a:chOff x="2077867" y="3731925"/>
            <a:chExt cx="87984" cy="176555"/>
          </a:xfrm>
        </p:grpSpPr>
        <p:cxnSp>
          <p:nvCxnSpPr>
            <p:cNvPr id="190" name="Shape 239">
              <a:extLst>
                <a:ext uri="{FF2B5EF4-FFF2-40B4-BE49-F238E27FC236}">
                  <a16:creationId xmlns:a16="http://schemas.microsoft.com/office/drawing/2014/main" id="{BC85F319-913F-4C61-B380-D81C481877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75285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Shape 239">
              <a:extLst>
                <a:ext uri="{FF2B5EF4-FFF2-40B4-BE49-F238E27FC236}">
                  <a16:creationId xmlns:a16="http://schemas.microsoft.com/office/drawing/2014/main" id="{0230711F-DDA0-4E50-AC4B-0DB53F73EB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0369" y="37805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" name="Shape 239">
              <a:extLst>
                <a:ext uri="{FF2B5EF4-FFF2-40B4-BE49-F238E27FC236}">
                  <a16:creationId xmlns:a16="http://schemas.microsoft.com/office/drawing/2014/main" id="{70CD7D06-24EB-4455-A91D-05BD0C7B2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210" y="380909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" name="Shape 239">
              <a:extLst>
                <a:ext uri="{FF2B5EF4-FFF2-40B4-BE49-F238E27FC236}">
                  <a16:creationId xmlns:a16="http://schemas.microsoft.com/office/drawing/2014/main" id="{62A4A68A-CCFC-41DA-978C-F3E4266E57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7867" y="38385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" name="Shape 239">
              <a:extLst>
                <a:ext uri="{FF2B5EF4-FFF2-40B4-BE49-F238E27FC236}">
                  <a16:creationId xmlns:a16="http://schemas.microsoft.com/office/drawing/2014/main" id="{809898E1-948C-42AC-AD23-BB25A34751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407" y="386862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5" name="Shape 229">
              <a:extLst>
                <a:ext uri="{FF2B5EF4-FFF2-40B4-BE49-F238E27FC236}">
                  <a16:creationId xmlns:a16="http://schemas.microsoft.com/office/drawing/2014/main" id="{AFF5075E-D1BF-48DB-AD3F-196E8E1AC085}"/>
                </a:ext>
              </a:extLst>
            </p:cNvPr>
            <p:cNvSpPr/>
            <p:nvPr/>
          </p:nvSpPr>
          <p:spPr>
            <a:xfrm>
              <a:off x="2080337" y="3731925"/>
              <a:ext cx="85514" cy="176555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11407F5A-895B-4577-99C4-01BFE88C9391}"/>
              </a:ext>
            </a:extLst>
          </p:cNvPr>
          <p:cNvSpPr txBox="1"/>
          <p:nvPr/>
        </p:nvSpPr>
        <p:spPr>
          <a:xfrm>
            <a:off x="1459510" y="3254827"/>
            <a:ext cx="1559773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Electrical switches</a:t>
            </a:r>
          </a:p>
        </p:txBody>
      </p:sp>
      <p:grpSp>
        <p:nvGrpSpPr>
          <p:cNvPr id="197" name="Shape 230">
            <a:extLst>
              <a:ext uri="{FF2B5EF4-FFF2-40B4-BE49-F238E27FC236}">
                <a16:creationId xmlns:a16="http://schemas.microsoft.com/office/drawing/2014/main" id="{67B8C3AC-3A0B-4BF1-AA97-D2B4D5BF0221}"/>
              </a:ext>
            </a:extLst>
          </p:cNvPr>
          <p:cNvGrpSpPr/>
          <p:nvPr/>
        </p:nvGrpSpPr>
        <p:grpSpPr>
          <a:xfrm>
            <a:off x="1990125" y="3943807"/>
            <a:ext cx="471140" cy="457200"/>
            <a:chOff x="2277950" y="1645920"/>
            <a:chExt cx="628186" cy="609600"/>
          </a:xfrm>
        </p:grpSpPr>
        <p:cxnSp>
          <p:nvCxnSpPr>
            <p:cNvPr id="198" name="Shape 231">
              <a:extLst>
                <a:ext uri="{FF2B5EF4-FFF2-40B4-BE49-F238E27FC236}">
                  <a16:creationId xmlns:a16="http://schemas.microsoft.com/office/drawing/2014/main" id="{0CE68A2C-E25A-4639-AA69-89A2C5DA0655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" name="Shape 232">
              <a:extLst>
                <a:ext uri="{FF2B5EF4-FFF2-40B4-BE49-F238E27FC236}">
                  <a16:creationId xmlns:a16="http://schemas.microsoft.com/office/drawing/2014/main" id="{35A5D271-53F5-4B9A-9A71-AD8DAC260DF6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E914D4-4AB9-4101-A731-905AEC18AA38}"/>
              </a:ext>
            </a:extLst>
          </p:cNvPr>
          <p:cNvGrpSpPr/>
          <p:nvPr/>
        </p:nvGrpSpPr>
        <p:grpSpPr>
          <a:xfrm>
            <a:off x="681201" y="5362553"/>
            <a:ext cx="473998" cy="177844"/>
            <a:chOff x="834885" y="4870977"/>
            <a:chExt cx="473998" cy="177844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E819A4D-230D-448F-A3D9-74708792D872}"/>
                </a:ext>
              </a:extLst>
            </p:cNvPr>
            <p:cNvGrpSpPr/>
            <p:nvPr/>
          </p:nvGrpSpPr>
          <p:grpSpPr>
            <a:xfrm>
              <a:off x="834885" y="4870977"/>
              <a:ext cx="87984" cy="176555"/>
              <a:chOff x="2077867" y="3731925"/>
              <a:chExt cx="87984" cy="176555"/>
            </a:xfrm>
          </p:grpSpPr>
          <p:cxnSp>
            <p:nvCxnSpPr>
              <p:cNvPr id="201" name="Shape 239">
                <a:extLst>
                  <a:ext uri="{FF2B5EF4-FFF2-40B4-BE49-F238E27FC236}">
                    <a16:creationId xmlns:a16="http://schemas.microsoft.com/office/drawing/2014/main" id="{E8B12AF3-090D-48C4-A9D6-932C4DCD73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75285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Shape 239">
                <a:extLst>
                  <a:ext uri="{FF2B5EF4-FFF2-40B4-BE49-F238E27FC236}">
                    <a16:creationId xmlns:a16="http://schemas.microsoft.com/office/drawing/2014/main" id="{793D4FB3-D104-4276-B9EF-6E2F6AE388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369" y="37805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Shape 239">
                <a:extLst>
                  <a:ext uri="{FF2B5EF4-FFF2-40B4-BE49-F238E27FC236}">
                    <a16:creationId xmlns:a16="http://schemas.microsoft.com/office/drawing/2014/main" id="{C19A3437-2EC2-4E7A-B509-559F3D0774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80909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Shape 239">
                <a:extLst>
                  <a:ext uri="{FF2B5EF4-FFF2-40B4-BE49-F238E27FC236}">
                    <a16:creationId xmlns:a16="http://schemas.microsoft.com/office/drawing/2014/main" id="{A64BD798-1912-4045-B71E-5807633FED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7867" y="38385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Shape 239">
                <a:extLst>
                  <a:ext uri="{FF2B5EF4-FFF2-40B4-BE49-F238E27FC236}">
                    <a16:creationId xmlns:a16="http://schemas.microsoft.com/office/drawing/2014/main" id="{1CDF0ABF-F22B-4AC3-8452-FC6A306258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407" y="386862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06" name="Shape 229">
                <a:extLst>
                  <a:ext uri="{FF2B5EF4-FFF2-40B4-BE49-F238E27FC236}">
                    <a16:creationId xmlns:a16="http://schemas.microsoft.com/office/drawing/2014/main" id="{6B4E3AE0-8B4C-4D41-8BEE-C9441616608F}"/>
                  </a:ext>
                </a:extLst>
              </p:cNvPr>
              <p:cNvSpPr/>
              <p:nvPr/>
            </p:nvSpPr>
            <p:spPr>
              <a:xfrm>
                <a:off x="2080337" y="3731925"/>
                <a:ext cx="85514" cy="176555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F472BB8-1D85-4D5D-8284-3009F01EB6FA}"/>
                </a:ext>
              </a:extLst>
            </p:cNvPr>
            <p:cNvGrpSpPr/>
            <p:nvPr/>
          </p:nvGrpSpPr>
          <p:grpSpPr>
            <a:xfrm>
              <a:off x="1030712" y="4872266"/>
              <a:ext cx="87984" cy="176555"/>
              <a:chOff x="2077867" y="3731925"/>
              <a:chExt cx="87984" cy="176555"/>
            </a:xfrm>
          </p:grpSpPr>
          <p:cxnSp>
            <p:nvCxnSpPr>
              <p:cNvPr id="208" name="Shape 239">
                <a:extLst>
                  <a:ext uri="{FF2B5EF4-FFF2-40B4-BE49-F238E27FC236}">
                    <a16:creationId xmlns:a16="http://schemas.microsoft.com/office/drawing/2014/main" id="{23531C91-2EA4-487D-873A-0295959835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75285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" name="Shape 239">
                <a:extLst>
                  <a:ext uri="{FF2B5EF4-FFF2-40B4-BE49-F238E27FC236}">
                    <a16:creationId xmlns:a16="http://schemas.microsoft.com/office/drawing/2014/main" id="{E10D0FDF-12B8-45AD-91EF-87762DCEE7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369" y="37805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" name="Shape 239">
                <a:extLst>
                  <a:ext uri="{FF2B5EF4-FFF2-40B4-BE49-F238E27FC236}">
                    <a16:creationId xmlns:a16="http://schemas.microsoft.com/office/drawing/2014/main" id="{EBF7A661-D2A5-483E-9B09-17B7DBF712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80909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" name="Shape 239">
                <a:extLst>
                  <a:ext uri="{FF2B5EF4-FFF2-40B4-BE49-F238E27FC236}">
                    <a16:creationId xmlns:a16="http://schemas.microsoft.com/office/drawing/2014/main" id="{F160E519-CA82-4DEA-8B7F-245C8BA21F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7867" y="38385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" name="Shape 239">
                <a:extLst>
                  <a:ext uri="{FF2B5EF4-FFF2-40B4-BE49-F238E27FC236}">
                    <a16:creationId xmlns:a16="http://schemas.microsoft.com/office/drawing/2014/main" id="{D732D776-0AB0-400D-B59E-698E010CAF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407" y="386862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3" name="Shape 229">
                <a:extLst>
                  <a:ext uri="{FF2B5EF4-FFF2-40B4-BE49-F238E27FC236}">
                    <a16:creationId xmlns:a16="http://schemas.microsoft.com/office/drawing/2014/main" id="{959A4E2F-00AF-477C-BC1C-F5B7E80E8B5A}"/>
                  </a:ext>
                </a:extLst>
              </p:cNvPr>
              <p:cNvSpPr/>
              <p:nvPr/>
            </p:nvSpPr>
            <p:spPr>
              <a:xfrm>
                <a:off x="2080337" y="3731925"/>
                <a:ext cx="85514" cy="176555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5B78243-27D0-49A4-A308-B9DD6FA6D2B9}"/>
                </a:ext>
              </a:extLst>
            </p:cNvPr>
            <p:cNvGrpSpPr/>
            <p:nvPr/>
          </p:nvGrpSpPr>
          <p:grpSpPr>
            <a:xfrm>
              <a:off x="1220899" y="4872266"/>
              <a:ext cx="87984" cy="176555"/>
              <a:chOff x="2077867" y="3731925"/>
              <a:chExt cx="87984" cy="176555"/>
            </a:xfrm>
          </p:grpSpPr>
          <p:cxnSp>
            <p:nvCxnSpPr>
              <p:cNvPr id="215" name="Shape 239">
                <a:extLst>
                  <a:ext uri="{FF2B5EF4-FFF2-40B4-BE49-F238E27FC236}">
                    <a16:creationId xmlns:a16="http://schemas.microsoft.com/office/drawing/2014/main" id="{AC699DF2-72BE-48EA-BC95-1056C37DFD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75285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6" name="Shape 239">
                <a:extLst>
                  <a:ext uri="{FF2B5EF4-FFF2-40B4-BE49-F238E27FC236}">
                    <a16:creationId xmlns:a16="http://schemas.microsoft.com/office/drawing/2014/main" id="{14A28716-DE10-4A26-8730-D82D36C92F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369" y="37805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" name="Shape 239">
                <a:extLst>
                  <a:ext uri="{FF2B5EF4-FFF2-40B4-BE49-F238E27FC236}">
                    <a16:creationId xmlns:a16="http://schemas.microsoft.com/office/drawing/2014/main" id="{F027B447-0DA8-4AD5-889F-EBB337B4B0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80909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" name="Shape 239">
                <a:extLst>
                  <a:ext uri="{FF2B5EF4-FFF2-40B4-BE49-F238E27FC236}">
                    <a16:creationId xmlns:a16="http://schemas.microsoft.com/office/drawing/2014/main" id="{F606B0C3-1F02-4AB0-8C62-D9E2DFD755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7867" y="38385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" name="Shape 239">
                <a:extLst>
                  <a:ext uri="{FF2B5EF4-FFF2-40B4-BE49-F238E27FC236}">
                    <a16:creationId xmlns:a16="http://schemas.microsoft.com/office/drawing/2014/main" id="{02051D86-6F26-4473-BDA1-2355A5C08C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407" y="386862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20" name="Shape 229">
                <a:extLst>
                  <a:ext uri="{FF2B5EF4-FFF2-40B4-BE49-F238E27FC236}">
                    <a16:creationId xmlns:a16="http://schemas.microsoft.com/office/drawing/2014/main" id="{96E52089-9B62-4368-A50A-6D2BAE18A029}"/>
                  </a:ext>
                </a:extLst>
              </p:cNvPr>
              <p:cNvSpPr/>
              <p:nvPr/>
            </p:nvSpPr>
            <p:spPr>
              <a:xfrm>
                <a:off x="2080337" y="3731925"/>
                <a:ext cx="85514" cy="176555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44A7642-ED2E-4358-936D-AC07E492C3FA}"/>
              </a:ext>
            </a:extLst>
          </p:cNvPr>
          <p:cNvGrpSpPr/>
          <p:nvPr/>
        </p:nvGrpSpPr>
        <p:grpSpPr>
          <a:xfrm>
            <a:off x="1988459" y="5361398"/>
            <a:ext cx="473998" cy="177844"/>
            <a:chOff x="834885" y="4870977"/>
            <a:chExt cx="473998" cy="177844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F4A36B-07C7-4FC3-85D4-A77E6561AC32}"/>
                </a:ext>
              </a:extLst>
            </p:cNvPr>
            <p:cNvGrpSpPr/>
            <p:nvPr/>
          </p:nvGrpSpPr>
          <p:grpSpPr>
            <a:xfrm>
              <a:off x="834885" y="4870977"/>
              <a:ext cx="87984" cy="176555"/>
              <a:chOff x="2077867" y="3731925"/>
              <a:chExt cx="87984" cy="176555"/>
            </a:xfrm>
          </p:grpSpPr>
          <p:cxnSp>
            <p:nvCxnSpPr>
              <p:cNvPr id="237" name="Shape 239">
                <a:extLst>
                  <a:ext uri="{FF2B5EF4-FFF2-40B4-BE49-F238E27FC236}">
                    <a16:creationId xmlns:a16="http://schemas.microsoft.com/office/drawing/2014/main" id="{13382352-F31F-41EA-A915-1CCB01B280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75285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" name="Shape 239">
                <a:extLst>
                  <a:ext uri="{FF2B5EF4-FFF2-40B4-BE49-F238E27FC236}">
                    <a16:creationId xmlns:a16="http://schemas.microsoft.com/office/drawing/2014/main" id="{3BE60F79-562D-4BF7-9041-DAC953F2C2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369" y="37805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9" name="Shape 239">
                <a:extLst>
                  <a:ext uri="{FF2B5EF4-FFF2-40B4-BE49-F238E27FC236}">
                    <a16:creationId xmlns:a16="http://schemas.microsoft.com/office/drawing/2014/main" id="{839280E8-9964-4D2F-B31C-CCDF8C1398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80909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0" name="Shape 239">
                <a:extLst>
                  <a:ext uri="{FF2B5EF4-FFF2-40B4-BE49-F238E27FC236}">
                    <a16:creationId xmlns:a16="http://schemas.microsoft.com/office/drawing/2014/main" id="{AD55F23F-30BF-49EA-ABA5-354D22434F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7867" y="38385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" name="Shape 239">
                <a:extLst>
                  <a:ext uri="{FF2B5EF4-FFF2-40B4-BE49-F238E27FC236}">
                    <a16:creationId xmlns:a16="http://schemas.microsoft.com/office/drawing/2014/main" id="{37A59B33-8F7D-4591-9A69-0EA155C66B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407" y="386862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42" name="Shape 229">
                <a:extLst>
                  <a:ext uri="{FF2B5EF4-FFF2-40B4-BE49-F238E27FC236}">
                    <a16:creationId xmlns:a16="http://schemas.microsoft.com/office/drawing/2014/main" id="{6B559D65-60D0-4471-B718-374E81E28792}"/>
                  </a:ext>
                </a:extLst>
              </p:cNvPr>
              <p:cNvSpPr/>
              <p:nvPr/>
            </p:nvSpPr>
            <p:spPr>
              <a:xfrm>
                <a:off x="2080337" y="3731925"/>
                <a:ext cx="85514" cy="176555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43D8E708-2B76-47BD-B863-EE16BA962603}"/>
                </a:ext>
              </a:extLst>
            </p:cNvPr>
            <p:cNvGrpSpPr/>
            <p:nvPr/>
          </p:nvGrpSpPr>
          <p:grpSpPr>
            <a:xfrm>
              <a:off x="1030712" y="4872266"/>
              <a:ext cx="87984" cy="176555"/>
              <a:chOff x="2077867" y="3731925"/>
              <a:chExt cx="87984" cy="176555"/>
            </a:xfrm>
          </p:grpSpPr>
          <p:cxnSp>
            <p:nvCxnSpPr>
              <p:cNvPr id="231" name="Shape 239">
                <a:extLst>
                  <a:ext uri="{FF2B5EF4-FFF2-40B4-BE49-F238E27FC236}">
                    <a16:creationId xmlns:a16="http://schemas.microsoft.com/office/drawing/2014/main" id="{36D468D8-4990-46CD-9D9B-842BC1927A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75285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" name="Shape 239">
                <a:extLst>
                  <a:ext uri="{FF2B5EF4-FFF2-40B4-BE49-F238E27FC236}">
                    <a16:creationId xmlns:a16="http://schemas.microsoft.com/office/drawing/2014/main" id="{959D2AB1-D0FA-495F-8B5E-4C9BA7943B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369" y="37805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Shape 239">
                <a:extLst>
                  <a:ext uri="{FF2B5EF4-FFF2-40B4-BE49-F238E27FC236}">
                    <a16:creationId xmlns:a16="http://schemas.microsoft.com/office/drawing/2014/main" id="{104A4D7F-0BFC-4C90-A1EB-998553D4B7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80909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" name="Shape 239">
                <a:extLst>
                  <a:ext uri="{FF2B5EF4-FFF2-40B4-BE49-F238E27FC236}">
                    <a16:creationId xmlns:a16="http://schemas.microsoft.com/office/drawing/2014/main" id="{2F262358-8A5F-44C3-8386-58164EAD48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7867" y="38385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" name="Shape 239">
                <a:extLst>
                  <a:ext uri="{FF2B5EF4-FFF2-40B4-BE49-F238E27FC236}">
                    <a16:creationId xmlns:a16="http://schemas.microsoft.com/office/drawing/2014/main" id="{55AE0D73-A5F7-4E2D-8C44-EB78DF9220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407" y="386862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36" name="Shape 229">
                <a:extLst>
                  <a:ext uri="{FF2B5EF4-FFF2-40B4-BE49-F238E27FC236}">
                    <a16:creationId xmlns:a16="http://schemas.microsoft.com/office/drawing/2014/main" id="{0879E94E-660A-4AA8-BC32-E1995378B1BC}"/>
                  </a:ext>
                </a:extLst>
              </p:cNvPr>
              <p:cNvSpPr/>
              <p:nvPr/>
            </p:nvSpPr>
            <p:spPr>
              <a:xfrm>
                <a:off x="2080337" y="3731925"/>
                <a:ext cx="85514" cy="176555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A32762ED-E137-4491-80C5-7B16D7B79B50}"/>
                </a:ext>
              </a:extLst>
            </p:cNvPr>
            <p:cNvGrpSpPr/>
            <p:nvPr/>
          </p:nvGrpSpPr>
          <p:grpSpPr>
            <a:xfrm>
              <a:off x="1220899" y="4872266"/>
              <a:ext cx="87984" cy="176555"/>
              <a:chOff x="2077867" y="3731925"/>
              <a:chExt cx="87984" cy="176555"/>
            </a:xfrm>
          </p:grpSpPr>
          <p:cxnSp>
            <p:nvCxnSpPr>
              <p:cNvPr id="225" name="Shape 239">
                <a:extLst>
                  <a:ext uri="{FF2B5EF4-FFF2-40B4-BE49-F238E27FC236}">
                    <a16:creationId xmlns:a16="http://schemas.microsoft.com/office/drawing/2014/main" id="{140E82C2-D387-4634-AC8F-48263AD882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75285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" name="Shape 239">
                <a:extLst>
                  <a:ext uri="{FF2B5EF4-FFF2-40B4-BE49-F238E27FC236}">
                    <a16:creationId xmlns:a16="http://schemas.microsoft.com/office/drawing/2014/main" id="{C5C3D1B0-23DC-4A92-A3E3-9C3B856CED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369" y="37805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" name="Shape 239">
                <a:extLst>
                  <a:ext uri="{FF2B5EF4-FFF2-40B4-BE49-F238E27FC236}">
                    <a16:creationId xmlns:a16="http://schemas.microsoft.com/office/drawing/2014/main" id="{C3B80774-0510-4B46-B633-F020E24019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80909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" name="Shape 239">
                <a:extLst>
                  <a:ext uri="{FF2B5EF4-FFF2-40B4-BE49-F238E27FC236}">
                    <a16:creationId xmlns:a16="http://schemas.microsoft.com/office/drawing/2014/main" id="{E8B713C4-361D-4C2A-A365-AEF426A0ED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7867" y="38385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" name="Shape 239">
                <a:extLst>
                  <a:ext uri="{FF2B5EF4-FFF2-40B4-BE49-F238E27FC236}">
                    <a16:creationId xmlns:a16="http://schemas.microsoft.com/office/drawing/2014/main" id="{C3A0F6BC-4270-4BD5-A695-5670D6C01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407" y="386862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30" name="Shape 229">
                <a:extLst>
                  <a:ext uri="{FF2B5EF4-FFF2-40B4-BE49-F238E27FC236}">
                    <a16:creationId xmlns:a16="http://schemas.microsoft.com/office/drawing/2014/main" id="{113167E1-0CF1-4009-A65C-5F1657C0B0DA}"/>
                  </a:ext>
                </a:extLst>
              </p:cNvPr>
              <p:cNvSpPr/>
              <p:nvPr/>
            </p:nvSpPr>
            <p:spPr>
              <a:xfrm>
                <a:off x="2080337" y="3731925"/>
                <a:ext cx="85514" cy="176555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D3D7099-1623-4256-A5DF-EF6EC1C4E8C6}"/>
              </a:ext>
            </a:extLst>
          </p:cNvPr>
          <p:cNvGrpSpPr/>
          <p:nvPr/>
        </p:nvGrpSpPr>
        <p:grpSpPr>
          <a:xfrm>
            <a:off x="3314526" y="5356085"/>
            <a:ext cx="473998" cy="177844"/>
            <a:chOff x="834885" y="4870977"/>
            <a:chExt cx="473998" cy="177844"/>
          </a:xfrm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C5906F1B-118B-4693-A71E-262AFA2D12C7}"/>
                </a:ext>
              </a:extLst>
            </p:cNvPr>
            <p:cNvGrpSpPr/>
            <p:nvPr/>
          </p:nvGrpSpPr>
          <p:grpSpPr>
            <a:xfrm>
              <a:off x="834885" y="4870977"/>
              <a:ext cx="87984" cy="176555"/>
              <a:chOff x="2077867" y="3731925"/>
              <a:chExt cx="87984" cy="176555"/>
            </a:xfrm>
          </p:grpSpPr>
          <p:cxnSp>
            <p:nvCxnSpPr>
              <p:cNvPr id="259" name="Shape 239">
                <a:extLst>
                  <a:ext uri="{FF2B5EF4-FFF2-40B4-BE49-F238E27FC236}">
                    <a16:creationId xmlns:a16="http://schemas.microsoft.com/office/drawing/2014/main" id="{F685CDD5-8A26-4D68-A02D-44E4B52AA6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75285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" name="Shape 239">
                <a:extLst>
                  <a:ext uri="{FF2B5EF4-FFF2-40B4-BE49-F238E27FC236}">
                    <a16:creationId xmlns:a16="http://schemas.microsoft.com/office/drawing/2014/main" id="{8C1BD5E6-0964-40F3-BEBD-DBDD1F74B7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369" y="37805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" name="Shape 239">
                <a:extLst>
                  <a:ext uri="{FF2B5EF4-FFF2-40B4-BE49-F238E27FC236}">
                    <a16:creationId xmlns:a16="http://schemas.microsoft.com/office/drawing/2014/main" id="{5D549A03-9841-4D7E-80C2-DCD71762F0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80909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" name="Shape 239">
                <a:extLst>
                  <a:ext uri="{FF2B5EF4-FFF2-40B4-BE49-F238E27FC236}">
                    <a16:creationId xmlns:a16="http://schemas.microsoft.com/office/drawing/2014/main" id="{64E60550-123F-4DFF-8C67-3355A60334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7867" y="38385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3" name="Shape 239">
                <a:extLst>
                  <a:ext uri="{FF2B5EF4-FFF2-40B4-BE49-F238E27FC236}">
                    <a16:creationId xmlns:a16="http://schemas.microsoft.com/office/drawing/2014/main" id="{F903A3E1-F57B-4FC6-8006-6272713733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407" y="386862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64" name="Shape 229">
                <a:extLst>
                  <a:ext uri="{FF2B5EF4-FFF2-40B4-BE49-F238E27FC236}">
                    <a16:creationId xmlns:a16="http://schemas.microsoft.com/office/drawing/2014/main" id="{43B64E8B-756F-4E83-8A1F-ADAF97F1E0F8}"/>
                  </a:ext>
                </a:extLst>
              </p:cNvPr>
              <p:cNvSpPr/>
              <p:nvPr/>
            </p:nvSpPr>
            <p:spPr>
              <a:xfrm>
                <a:off x="2080337" y="3731925"/>
                <a:ext cx="85514" cy="176555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A009DAD9-D69F-437B-9C69-C4BD224BE620}"/>
                </a:ext>
              </a:extLst>
            </p:cNvPr>
            <p:cNvGrpSpPr/>
            <p:nvPr/>
          </p:nvGrpSpPr>
          <p:grpSpPr>
            <a:xfrm>
              <a:off x="1030712" y="4872266"/>
              <a:ext cx="87984" cy="176555"/>
              <a:chOff x="2077867" y="3731925"/>
              <a:chExt cx="87984" cy="176555"/>
            </a:xfrm>
          </p:grpSpPr>
          <p:cxnSp>
            <p:nvCxnSpPr>
              <p:cNvPr id="253" name="Shape 239">
                <a:extLst>
                  <a:ext uri="{FF2B5EF4-FFF2-40B4-BE49-F238E27FC236}">
                    <a16:creationId xmlns:a16="http://schemas.microsoft.com/office/drawing/2014/main" id="{3B791EA2-481B-4F0C-8D92-FAAF760045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75285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4" name="Shape 239">
                <a:extLst>
                  <a:ext uri="{FF2B5EF4-FFF2-40B4-BE49-F238E27FC236}">
                    <a16:creationId xmlns:a16="http://schemas.microsoft.com/office/drawing/2014/main" id="{668644A4-A3AB-41A5-AD5A-DEEDE59D5F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369" y="37805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" name="Shape 239">
                <a:extLst>
                  <a:ext uri="{FF2B5EF4-FFF2-40B4-BE49-F238E27FC236}">
                    <a16:creationId xmlns:a16="http://schemas.microsoft.com/office/drawing/2014/main" id="{1D84C082-5E26-4D3B-89CC-DCCB79B355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80909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" name="Shape 239">
                <a:extLst>
                  <a:ext uri="{FF2B5EF4-FFF2-40B4-BE49-F238E27FC236}">
                    <a16:creationId xmlns:a16="http://schemas.microsoft.com/office/drawing/2014/main" id="{53D6BAE6-B138-427E-96FA-5C2C9590D6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7867" y="38385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" name="Shape 239">
                <a:extLst>
                  <a:ext uri="{FF2B5EF4-FFF2-40B4-BE49-F238E27FC236}">
                    <a16:creationId xmlns:a16="http://schemas.microsoft.com/office/drawing/2014/main" id="{05A94085-3E7D-4600-AB15-5EA3116D60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407" y="386862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58" name="Shape 229">
                <a:extLst>
                  <a:ext uri="{FF2B5EF4-FFF2-40B4-BE49-F238E27FC236}">
                    <a16:creationId xmlns:a16="http://schemas.microsoft.com/office/drawing/2014/main" id="{B1994DDE-202C-4732-A60A-FB96A6041070}"/>
                  </a:ext>
                </a:extLst>
              </p:cNvPr>
              <p:cNvSpPr/>
              <p:nvPr/>
            </p:nvSpPr>
            <p:spPr>
              <a:xfrm>
                <a:off x="2080337" y="3731925"/>
                <a:ext cx="85514" cy="176555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B87D3549-3091-4A78-ABE9-9D8E2038D515}"/>
                </a:ext>
              </a:extLst>
            </p:cNvPr>
            <p:cNvGrpSpPr/>
            <p:nvPr/>
          </p:nvGrpSpPr>
          <p:grpSpPr>
            <a:xfrm>
              <a:off x="1220899" y="4872266"/>
              <a:ext cx="87984" cy="176555"/>
              <a:chOff x="2077867" y="3731925"/>
              <a:chExt cx="87984" cy="176555"/>
            </a:xfrm>
          </p:grpSpPr>
          <p:cxnSp>
            <p:nvCxnSpPr>
              <p:cNvPr id="247" name="Shape 239">
                <a:extLst>
                  <a:ext uri="{FF2B5EF4-FFF2-40B4-BE49-F238E27FC236}">
                    <a16:creationId xmlns:a16="http://schemas.microsoft.com/office/drawing/2014/main" id="{71E06B50-A95D-4CE9-B916-F22EE1AA9A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75285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" name="Shape 239">
                <a:extLst>
                  <a:ext uri="{FF2B5EF4-FFF2-40B4-BE49-F238E27FC236}">
                    <a16:creationId xmlns:a16="http://schemas.microsoft.com/office/drawing/2014/main" id="{4F13B836-7FF0-4E90-AE0A-9732268E73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0369" y="37805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9" name="Shape 239">
                <a:extLst>
                  <a:ext uri="{FF2B5EF4-FFF2-40B4-BE49-F238E27FC236}">
                    <a16:creationId xmlns:a16="http://schemas.microsoft.com/office/drawing/2014/main" id="{853D2DDF-29DE-4F8D-ABEB-DC0B5FA5E2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2210" y="380909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Shape 239">
                <a:extLst>
                  <a:ext uri="{FF2B5EF4-FFF2-40B4-BE49-F238E27FC236}">
                    <a16:creationId xmlns:a16="http://schemas.microsoft.com/office/drawing/2014/main" id="{E398BB45-B35A-449F-8FC6-7064899B80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7867" y="38385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1" name="Shape 239">
                <a:extLst>
                  <a:ext uri="{FF2B5EF4-FFF2-40B4-BE49-F238E27FC236}">
                    <a16:creationId xmlns:a16="http://schemas.microsoft.com/office/drawing/2014/main" id="{76B73BC8-1C4E-4779-8E3D-AAAA1F48CB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8407" y="386862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52" name="Shape 229">
                <a:extLst>
                  <a:ext uri="{FF2B5EF4-FFF2-40B4-BE49-F238E27FC236}">
                    <a16:creationId xmlns:a16="http://schemas.microsoft.com/office/drawing/2014/main" id="{60267E39-5000-431E-A8E9-10112614E427}"/>
                  </a:ext>
                </a:extLst>
              </p:cNvPr>
              <p:cNvSpPr/>
              <p:nvPr/>
            </p:nvSpPr>
            <p:spPr>
              <a:xfrm>
                <a:off x="2080337" y="3731925"/>
                <a:ext cx="85514" cy="176555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DEE25A32-F1C8-440A-9824-2FD94F724480}"/>
              </a:ext>
            </a:extLst>
          </p:cNvPr>
          <p:cNvGrpSpPr/>
          <p:nvPr/>
        </p:nvGrpSpPr>
        <p:grpSpPr>
          <a:xfrm>
            <a:off x="5597928" y="5338312"/>
            <a:ext cx="85514" cy="309770"/>
            <a:chOff x="5397591" y="5560009"/>
            <a:chExt cx="85514" cy="309770"/>
          </a:xfrm>
        </p:grpSpPr>
        <p:cxnSp>
          <p:nvCxnSpPr>
            <p:cNvPr id="371" name="Shape 239">
              <a:extLst>
                <a:ext uri="{FF2B5EF4-FFF2-40B4-BE49-F238E27FC236}">
                  <a16:creationId xmlns:a16="http://schemas.microsoft.com/office/drawing/2014/main" id="{D23FB928-E217-47DC-A6A2-E91D6F05DC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75385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2" name="Shape 239">
              <a:extLst>
                <a:ext uri="{FF2B5EF4-FFF2-40B4-BE49-F238E27FC236}">
                  <a16:creationId xmlns:a16="http://schemas.microsoft.com/office/drawing/2014/main" id="{87E95DCD-B89D-4C36-904F-8993B7AB90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78243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Shape 239">
              <a:extLst>
                <a:ext uri="{FF2B5EF4-FFF2-40B4-BE49-F238E27FC236}">
                  <a16:creationId xmlns:a16="http://schemas.microsoft.com/office/drawing/2014/main" id="{A0C46574-8C30-489B-AADB-9FECED131D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8119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Shape 239">
              <a:extLst>
                <a:ext uri="{FF2B5EF4-FFF2-40B4-BE49-F238E27FC236}">
                  <a16:creationId xmlns:a16="http://schemas.microsoft.com/office/drawing/2014/main" id="{1FDB2406-B3C6-49B2-9D8D-0F9874C7FE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84196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Shape 239">
              <a:extLst>
                <a:ext uri="{FF2B5EF4-FFF2-40B4-BE49-F238E27FC236}">
                  <a16:creationId xmlns:a16="http://schemas.microsoft.com/office/drawing/2014/main" id="{21F8F1B8-D7BA-4825-A49E-F0B165D5CE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72619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Shape 239">
              <a:extLst>
                <a:ext uri="{FF2B5EF4-FFF2-40B4-BE49-F238E27FC236}">
                  <a16:creationId xmlns:a16="http://schemas.microsoft.com/office/drawing/2014/main" id="{ABDAA00D-0F35-4B74-9931-48C9612730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580934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Shape 239">
              <a:extLst>
                <a:ext uri="{FF2B5EF4-FFF2-40B4-BE49-F238E27FC236}">
                  <a16:creationId xmlns:a16="http://schemas.microsoft.com/office/drawing/2014/main" id="{081D0307-C496-428B-9A72-8D767F456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08599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" name="Shape 239">
              <a:extLst>
                <a:ext uri="{FF2B5EF4-FFF2-40B4-BE49-F238E27FC236}">
                  <a16:creationId xmlns:a16="http://schemas.microsoft.com/office/drawing/2014/main" id="{40B9B93C-ACDA-42A5-BB8E-79E21F0405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371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9" name="Shape 239">
              <a:extLst>
                <a:ext uri="{FF2B5EF4-FFF2-40B4-BE49-F238E27FC236}">
                  <a16:creationId xmlns:a16="http://schemas.microsoft.com/office/drawing/2014/main" id="{B17C5D09-6379-424B-98FF-314CE68FD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66659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Shape 239">
              <a:extLst>
                <a:ext uri="{FF2B5EF4-FFF2-40B4-BE49-F238E27FC236}">
                  <a16:creationId xmlns:a16="http://schemas.microsoft.com/office/drawing/2014/main" id="{C9955D4A-2F27-4893-852E-3D6B6A0E8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9670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1" name="Shape 229">
              <a:extLst>
                <a:ext uri="{FF2B5EF4-FFF2-40B4-BE49-F238E27FC236}">
                  <a16:creationId xmlns:a16="http://schemas.microsoft.com/office/drawing/2014/main" id="{A4BE423A-3752-4FA9-B7B5-B65D9A8AA77B}"/>
                </a:ext>
              </a:extLst>
            </p:cNvPr>
            <p:cNvSpPr/>
            <p:nvPr/>
          </p:nvSpPr>
          <p:spPr>
            <a:xfrm>
              <a:off x="5397591" y="5560009"/>
              <a:ext cx="85514" cy="309770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C7ED1758-E03A-41C7-85B2-6B23E394E323}"/>
              </a:ext>
            </a:extLst>
          </p:cNvPr>
          <p:cNvGrpSpPr/>
          <p:nvPr/>
        </p:nvGrpSpPr>
        <p:grpSpPr>
          <a:xfrm>
            <a:off x="5798265" y="5338312"/>
            <a:ext cx="85514" cy="309770"/>
            <a:chOff x="5397591" y="5560009"/>
            <a:chExt cx="85514" cy="309770"/>
          </a:xfrm>
        </p:grpSpPr>
        <p:cxnSp>
          <p:nvCxnSpPr>
            <p:cNvPr id="383" name="Shape 239">
              <a:extLst>
                <a:ext uri="{FF2B5EF4-FFF2-40B4-BE49-F238E27FC236}">
                  <a16:creationId xmlns:a16="http://schemas.microsoft.com/office/drawing/2014/main" id="{30B27E8B-B869-4ABD-9F39-F01CA0F64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75385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" name="Shape 239">
              <a:extLst>
                <a:ext uri="{FF2B5EF4-FFF2-40B4-BE49-F238E27FC236}">
                  <a16:creationId xmlns:a16="http://schemas.microsoft.com/office/drawing/2014/main" id="{6927B451-3060-4A3B-BCA7-580611295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78243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" name="Shape 239">
              <a:extLst>
                <a:ext uri="{FF2B5EF4-FFF2-40B4-BE49-F238E27FC236}">
                  <a16:creationId xmlns:a16="http://schemas.microsoft.com/office/drawing/2014/main" id="{63EEFE9C-FD9A-4C92-A87A-5241B8558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81191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6" name="Shape 239">
              <a:extLst>
                <a:ext uri="{FF2B5EF4-FFF2-40B4-BE49-F238E27FC236}">
                  <a16:creationId xmlns:a16="http://schemas.microsoft.com/office/drawing/2014/main" id="{F0162043-3B58-4507-892B-3A4B0884FF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841961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7" name="Shape 239">
              <a:extLst>
                <a:ext uri="{FF2B5EF4-FFF2-40B4-BE49-F238E27FC236}">
                  <a16:creationId xmlns:a16="http://schemas.microsoft.com/office/drawing/2014/main" id="{86D726D5-5F1D-491C-B16D-724AE645A8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726190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8" name="Shape 239">
              <a:extLst>
                <a:ext uri="{FF2B5EF4-FFF2-40B4-BE49-F238E27FC236}">
                  <a16:creationId xmlns:a16="http://schemas.microsoft.com/office/drawing/2014/main" id="{A2D7FD1E-B7AC-40AA-9797-0811ADE363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580934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9" name="Shape 239">
              <a:extLst>
                <a:ext uri="{FF2B5EF4-FFF2-40B4-BE49-F238E27FC236}">
                  <a16:creationId xmlns:a16="http://schemas.microsoft.com/office/drawing/2014/main" id="{A09AB4BC-8422-4301-BD18-D75D4EE750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08599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0" name="Shape 239">
              <a:extLst>
                <a:ext uri="{FF2B5EF4-FFF2-40B4-BE49-F238E27FC236}">
                  <a16:creationId xmlns:a16="http://schemas.microsoft.com/office/drawing/2014/main" id="{AFC21F41-F862-404C-9189-A8B69D21A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3717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1" name="Shape 239">
              <a:extLst>
                <a:ext uri="{FF2B5EF4-FFF2-40B4-BE49-F238E27FC236}">
                  <a16:creationId xmlns:a16="http://schemas.microsoft.com/office/drawing/2014/main" id="{C7CBC080-F672-4C6F-8596-0B2B252D8E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66659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2" name="Shape 239">
              <a:extLst>
                <a:ext uri="{FF2B5EF4-FFF2-40B4-BE49-F238E27FC236}">
                  <a16:creationId xmlns:a16="http://schemas.microsoft.com/office/drawing/2014/main" id="{2EBF65A0-0E5B-4C61-A335-F415F3CB2C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7591" y="5696705"/>
              <a:ext cx="83223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3" name="Shape 229">
              <a:extLst>
                <a:ext uri="{FF2B5EF4-FFF2-40B4-BE49-F238E27FC236}">
                  <a16:creationId xmlns:a16="http://schemas.microsoft.com/office/drawing/2014/main" id="{A7B28BB6-14DE-48FC-899E-E9D9FC45527B}"/>
                </a:ext>
              </a:extLst>
            </p:cNvPr>
            <p:cNvSpPr/>
            <p:nvPr/>
          </p:nvSpPr>
          <p:spPr>
            <a:xfrm>
              <a:off x="5397591" y="5560009"/>
              <a:ext cx="85514" cy="309770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3F916944-331E-4707-92F4-94969E44DB00}"/>
              </a:ext>
            </a:extLst>
          </p:cNvPr>
          <p:cNvGrpSpPr/>
          <p:nvPr/>
        </p:nvGrpSpPr>
        <p:grpSpPr>
          <a:xfrm>
            <a:off x="6701203" y="5338620"/>
            <a:ext cx="486188" cy="309770"/>
            <a:chOff x="6728233" y="5551815"/>
            <a:chExt cx="486188" cy="309770"/>
          </a:xfrm>
        </p:grpSpPr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68A2D915-7927-4336-8891-B80B3B961783}"/>
                </a:ext>
              </a:extLst>
            </p:cNvPr>
            <p:cNvGrpSpPr/>
            <p:nvPr/>
          </p:nvGrpSpPr>
          <p:grpSpPr>
            <a:xfrm>
              <a:off x="6728233" y="5551815"/>
              <a:ext cx="85514" cy="309770"/>
              <a:chOff x="5397591" y="5560009"/>
              <a:chExt cx="85514" cy="309770"/>
            </a:xfrm>
          </p:grpSpPr>
          <p:cxnSp>
            <p:nvCxnSpPr>
              <p:cNvPr id="395" name="Shape 239">
                <a:extLst>
                  <a:ext uri="{FF2B5EF4-FFF2-40B4-BE49-F238E27FC236}">
                    <a16:creationId xmlns:a16="http://schemas.microsoft.com/office/drawing/2014/main" id="{DFF01823-A80D-4BBD-8C5B-E1A9FFFCA2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5385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" name="Shape 239">
                <a:extLst>
                  <a:ext uri="{FF2B5EF4-FFF2-40B4-BE49-F238E27FC236}">
                    <a16:creationId xmlns:a16="http://schemas.microsoft.com/office/drawing/2014/main" id="{C1AF5B3B-9AB3-40FF-8702-CA7E676283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8243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" name="Shape 239">
                <a:extLst>
                  <a:ext uri="{FF2B5EF4-FFF2-40B4-BE49-F238E27FC236}">
                    <a16:creationId xmlns:a16="http://schemas.microsoft.com/office/drawing/2014/main" id="{B009E4DA-F50C-40C8-A6C2-A1DCE2A176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119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" name="Shape 239">
                <a:extLst>
                  <a:ext uri="{FF2B5EF4-FFF2-40B4-BE49-F238E27FC236}">
                    <a16:creationId xmlns:a16="http://schemas.microsoft.com/office/drawing/2014/main" id="{799C88C8-A78B-4991-80C1-5DF8D1A5DD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4196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" name="Shape 239">
                <a:extLst>
                  <a:ext uri="{FF2B5EF4-FFF2-40B4-BE49-F238E27FC236}">
                    <a16:creationId xmlns:a16="http://schemas.microsoft.com/office/drawing/2014/main" id="{AE3F7571-A423-41F4-B040-02A26B04A0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2619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0" name="Shape 239">
                <a:extLst>
                  <a:ext uri="{FF2B5EF4-FFF2-40B4-BE49-F238E27FC236}">
                    <a16:creationId xmlns:a16="http://schemas.microsoft.com/office/drawing/2014/main" id="{AD80406A-42E2-4F54-A4B0-00ABB3F5A9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580934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" name="Shape 239">
                <a:extLst>
                  <a:ext uri="{FF2B5EF4-FFF2-40B4-BE49-F238E27FC236}">
                    <a16:creationId xmlns:a16="http://schemas.microsoft.com/office/drawing/2014/main" id="{6D4A65FD-2600-4C19-8E64-7C75C33771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0859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" name="Shape 239">
                <a:extLst>
                  <a:ext uri="{FF2B5EF4-FFF2-40B4-BE49-F238E27FC236}">
                    <a16:creationId xmlns:a16="http://schemas.microsoft.com/office/drawing/2014/main" id="{CC8FF9DF-AE8B-4E53-82CD-CA9A2B20C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371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" name="Shape 239">
                <a:extLst>
                  <a:ext uri="{FF2B5EF4-FFF2-40B4-BE49-F238E27FC236}">
                    <a16:creationId xmlns:a16="http://schemas.microsoft.com/office/drawing/2014/main" id="{A0B3ACEC-AA21-4E52-8C1D-F7AECB0915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6665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" name="Shape 239">
                <a:extLst>
                  <a:ext uri="{FF2B5EF4-FFF2-40B4-BE49-F238E27FC236}">
                    <a16:creationId xmlns:a16="http://schemas.microsoft.com/office/drawing/2014/main" id="{5B8BDFE1-7076-4B71-BB66-9037F32061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9670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05" name="Shape 229">
                <a:extLst>
                  <a:ext uri="{FF2B5EF4-FFF2-40B4-BE49-F238E27FC236}">
                    <a16:creationId xmlns:a16="http://schemas.microsoft.com/office/drawing/2014/main" id="{231350B2-8245-47C0-8C1E-17A328053D74}"/>
                  </a:ext>
                </a:extLst>
              </p:cNvPr>
              <p:cNvSpPr/>
              <p:nvPr/>
            </p:nvSpPr>
            <p:spPr>
              <a:xfrm>
                <a:off x="5397591" y="5560009"/>
                <a:ext cx="85514" cy="309770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70D50D9B-1B06-405C-8951-F15A863ECD0C}"/>
                </a:ext>
              </a:extLst>
            </p:cNvPr>
            <p:cNvGrpSpPr/>
            <p:nvPr/>
          </p:nvGrpSpPr>
          <p:grpSpPr>
            <a:xfrm>
              <a:off x="6928570" y="5551815"/>
              <a:ext cx="85514" cy="309770"/>
              <a:chOff x="5397591" y="5560009"/>
              <a:chExt cx="85514" cy="309770"/>
            </a:xfrm>
          </p:grpSpPr>
          <p:cxnSp>
            <p:nvCxnSpPr>
              <p:cNvPr id="407" name="Shape 239">
                <a:extLst>
                  <a:ext uri="{FF2B5EF4-FFF2-40B4-BE49-F238E27FC236}">
                    <a16:creationId xmlns:a16="http://schemas.microsoft.com/office/drawing/2014/main" id="{BEFCC5CC-09DC-4EED-923F-D63657C08A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5385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" name="Shape 239">
                <a:extLst>
                  <a:ext uri="{FF2B5EF4-FFF2-40B4-BE49-F238E27FC236}">
                    <a16:creationId xmlns:a16="http://schemas.microsoft.com/office/drawing/2014/main" id="{FAF7E1EC-9877-4353-82BE-3963258A5A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8243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" name="Shape 239">
                <a:extLst>
                  <a:ext uri="{FF2B5EF4-FFF2-40B4-BE49-F238E27FC236}">
                    <a16:creationId xmlns:a16="http://schemas.microsoft.com/office/drawing/2014/main" id="{F7A3E4E0-9912-4290-8E7B-B201A2A2F9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119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0" name="Shape 239">
                <a:extLst>
                  <a:ext uri="{FF2B5EF4-FFF2-40B4-BE49-F238E27FC236}">
                    <a16:creationId xmlns:a16="http://schemas.microsoft.com/office/drawing/2014/main" id="{A502A249-6F3A-4421-9C4B-3C98D28A72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4196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" name="Shape 239">
                <a:extLst>
                  <a:ext uri="{FF2B5EF4-FFF2-40B4-BE49-F238E27FC236}">
                    <a16:creationId xmlns:a16="http://schemas.microsoft.com/office/drawing/2014/main" id="{72A838C0-8BB9-4425-A82F-818C3DB184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2619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" name="Shape 239">
                <a:extLst>
                  <a:ext uri="{FF2B5EF4-FFF2-40B4-BE49-F238E27FC236}">
                    <a16:creationId xmlns:a16="http://schemas.microsoft.com/office/drawing/2014/main" id="{5061F4EC-6028-45A7-95CC-7231DB3212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580934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" name="Shape 239">
                <a:extLst>
                  <a:ext uri="{FF2B5EF4-FFF2-40B4-BE49-F238E27FC236}">
                    <a16:creationId xmlns:a16="http://schemas.microsoft.com/office/drawing/2014/main" id="{8AF182DA-F9C1-4AE0-A595-5A038743B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0859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" name="Shape 239">
                <a:extLst>
                  <a:ext uri="{FF2B5EF4-FFF2-40B4-BE49-F238E27FC236}">
                    <a16:creationId xmlns:a16="http://schemas.microsoft.com/office/drawing/2014/main" id="{27795394-C0A8-4900-9FF4-F4D5B11D7F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371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" name="Shape 239">
                <a:extLst>
                  <a:ext uri="{FF2B5EF4-FFF2-40B4-BE49-F238E27FC236}">
                    <a16:creationId xmlns:a16="http://schemas.microsoft.com/office/drawing/2014/main" id="{4B77E1CF-DE95-49B1-9484-93B49E5C42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6665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" name="Shape 239">
                <a:extLst>
                  <a:ext uri="{FF2B5EF4-FFF2-40B4-BE49-F238E27FC236}">
                    <a16:creationId xmlns:a16="http://schemas.microsoft.com/office/drawing/2014/main" id="{8E8825B7-FB31-4E42-A079-176FC3D7B6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9670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17" name="Shape 229">
                <a:extLst>
                  <a:ext uri="{FF2B5EF4-FFF2-40B4-BE49-F238E27FC236}">
                    <a16:creationId xmlns:a16="http://schemas.microsoft.com/office/drawing/2014/main" id="{19A07A46-F55E-4D60-B664-E06D4619AB16}"/>
                  </a:ext>
                </a:extLst>
              </p:cNvPr>
              <p:cNvSpPr/>
              <p:nvPr/>
            </p:nvSpPr>
            <p:spPr>
              <a:xfrm>
                <a:off x="5397591" y="5560009"/>
                <a:ext cx="85514" cy="309770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B8A405C5-F861-43FA-9E17-0D623974E032}"/>
                </a:ext>
              </a:extLst>
            </p:cNvPr>
            <p:cNvGrpSpPr/>
            <p:nvPr/>
          </p:nvGrpSpPr>
          <p:grpSpPr>
            <a:xfrm>
              <a:off x="7128907" y="5551815"/>
              <a:ext cx="85514" cy="309770"/>
              <a:chOff x="5397591" y="5560009"/>
              <a:chExt cx="85514" cy="309770"/>
            </a:xfrm>
          </p:grpSpPr>
          <p:cxnSp>
            <p:nvCxnSpPr>
              <p:cNvPr id="419" name="Shape 239">
                <a:extLst>
                  <a:ext uri="{FF2B5EF4-FFF2-40B4-BE49-F238E27FC236}">
                    <a16:creationId xmlns:a16="http://schemas.microsoft.com/office/drawing/2014/main" id="{858DA7D1-E025-4BDC-85A1-9718EEBD38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5385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" name="Shape 239">
                <a:extLst>
                  <a:ext uri="{FF2B5EF4-FFF2-40B4-BE49-F238E27FC236}">
                    <a16:creationId xmlns:a16="http://schemas.microsoft.com/office/drawing/2014/main" id="{0678AC32-7F2F-4288-A6C9-B914B2DFA6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8243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" name="Shape 239">
                <a:extLst>
                  <a:ext uri="{FF2B5EF4-FFF2-40B4-BE49-F238E27FC236}">
                    <a16:creationId xmlns:a16="http://schemas.microsoft.com/office/drawing/2014/main" id="{6AAD3B62-BB66-4592-AC46-FC4B0B374D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119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" name="Shape 239">
                <a:extLst>
                  <a:ext uri="{FF2B5EF4-FFF2-40B4-BE49-F238E27FC236}">
                    <a16:creationId xmlns:a16="http://schemas.microsoft.com/office/drawing/2014/main" id="{7C18C9D6-2FFA-4EF5-A5A5-D168B4E107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4196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" name="Shape 239">
                <a:extLst>
                  <a:ext uri="{FF2B5EF4-FFF2-40B4-BE49-F238E27FC236}">
                    <a16:creationId xmlns:a16="http://schemas.microsoft.com/office/drawing/2014/main" id="{3001D1BB-19EB-4071-A9CE-7F06E6586C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2619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" name="Shape 239">
                <a:extLst>
                  <a:ext uri="{FF2B5EF4-FFF2-40B4-BE49-F238E27FC236}">
                    <a16:creationId xmlns:a16="http://schemas.microsoft.com/office/drawing/2014/main" id="{22C93A42-A653-4CA2-AF13-8EDE5A3C4E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580934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" name="Shape 239">
                <a:extLst>
                  <a:ext uri="{FF2B5EF4-FFF2-40B4-BE49-F238E27FC236}">
                    <a16:creationId xmlns:a16="http://schemas.microsoft.com/office/drawing/2014/main" id="{91B3A474-EFAE-49FA-A974-17F12A0F8B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0859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" name="Shape 239">
                <a:extLst>
                  <a:ext uri="{FF2B5EF4-FFF2-40B4-BE49-F238E27FC236}">
                    <a16:creationId xmlns:a16="http://schemas.microsoft.com/office/drawing/2014/main" id="{7C10D590-6A2B-45FF-871B-B3319B81A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371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" name="Shape 239">
                <a:extLst>
                  <a:ext uri="{FF2B5EF4-FFF2-40B4-BE49-F238E27FC236}">
                    <a16:creationId xmlns:a16="http://schemas.microsoft.com/office/drawing/2014/main" id="{856A827E-A04D-4D7D-9AC2-29BFA976C3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6665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" name="Shape 239">
                <a:extLst>
                  <a:ext uri="{FF2B5EF4-FFF2-40B4-BE49-F238E27FC236}">
                    <a16:creationId xmlns:a16="http://schemas.microsoft.com/office/drawing/2014/main" id="{0F16DA53-10EB-429E-87FC-A1795AA960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9670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29" name="Shape 229">
                <a:extLst>
                  <a:ext uri="{FF2B5EF4-FFF2-40B4-BE49-F238E27FC236}">
                    <a16:creationId xmlns:a16="http://schemas.microsoft.com/office/drawing/2014/main" id="{8142ED73-B667-4B3B-A347-B652F466B7E0}"/>
                  </a:ext>
                </a:extLst>
              </p:cNvPr>
              <p:cNvSpPr/>
              <p:nvPr/>
            </p:nvSpPr>
            <p:spPr>
              <a:xfrm>
                <a:off x="5397591" y="5560009"/>
                <a:ext cx="85514" cy="309770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2035A470-1A4F-4912-AF0C-39547F129210}"/>
              </a:ext>
            </a:extLst>
          </p:cNvPr>
          <p:cNvGrpSpPr/>
          <p:nvPr/>
        </p:nvGrpSpPr>
        <p:grpSpPr>
          <a:xfrm>
            <a:off x="8034600" y="5338620"/>
            <a:ext cx="486188" cy="309770"/>
            <a:chOff x="8034600" y="5551815"/>
            <a:chExt cx="486188" cy="309770"/>
          </a:xfrm>
        </p:grpSpPr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1E9497FA-6132-4665-B24C-412DCCEED6CE}"/>
                </a:ext>
              </a:extLst>
            </p:cNvPr>
            <p:cNvGrpSpPr/>
            <p:nvPr/>
          </p:nvGrpSpPr>
          <p:grpSpPr>
            <a:xfrm>
              <a:off x="8034600" y="5551815"/>
              <a:ext cx="85514" cy="309770"/>
              <a:chOff x="5397591" y="5560009"/>
              <a:chExt cx="85514" cy="309770"/>
            </a:xfrm>
          </p:grpSpPr>
          <p:cxnSp>
            <p:nvCxnSpPr>
              <p:cNvPr id="431" name="Shape 239">
                <a:extLst>
                  <a:ext uri="{FF2B5EF4-FFF2-40B4-BE49-F238E27FC236}">
                    <a16:creationId xmlns:a16="http://schemas.microsoft.com/office/drawing/2014/main" id="{39637ED9-0669-4CCD-971A-0073C66973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5385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" name="Shape 239">
                <a:extLst>
                  <a:ext uri="{FF2B5EF4-FFF2-40B4-BE49-F238E27FC236}">
                    <a16:creationId xmlns:a16="http://schemas.microsoft.com/office/drawing/2014/main" id="{0FA89320-34D3-4C65-9E38-4E147E2C25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8243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" name="Shape 239">
                <a:extLst>
                  <a:ext uri="{FF2B5EF4-FFF2-40B4-BE49-F238E27FC236}">
                    <a16:creationId xmlns:a16="http://schemas.microsoft.com/office/drawing/2014/main" id="{0AECB0F6-9991-4C0B-BA00-816DE7AC0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119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" name="Shape 239">
                <a:extLst>
                  <a:ext uri="{FF2B5EF4-FFF2-40B4-BE49-F238E27FC236}">
                    <a16:creationId xmlns:a16="http://schemas.microsoft.com/office/drawing/2014/main" id="{91B2C112-1CF0-4276-B0AE-CE5B88B388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4196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" name="Shape 239">
                <a:extLst>
                  <a:ext uri="{FF2B5EF4-FFF2-40B4-BE49-F238E27FC236}">
                    <a16:creationId xmlns:a16="http://schemas.microsoft.com/office/drawing/2014/main" id="{77EBC185-CA03-47CD-B858-5FCBCB6B6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2619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" name="Shape 239">
                <a:extLst>
                  <a:ext uri="{FF2B5EF4-FFF2-40B4-BE49-F238E27FC236}">
                    <a16:creationId xmlns:a16="http://schemas.microsoft.com/office/drawing/2014/main" id="{46AAEB1A-C914-4D2F-A288-B12AEC66AB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580934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7" name="Shape 239">
                <a:extLst>
                  <a:ext uri="{FF2B5EF4-FFF2-40B4-BE49-F238E27FC236}">
                    <a16:creationId xmlns:a16="http://schemas.microsoft.com/office/drawing/2014/main" id="{9A7C4358-6B3D-474E-A69F-3FA34270A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0859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8" name="Shape 239">
                <a:extLst>
                  <a:ext uri="{FF2B5EF4-FFF2-40B4-BE49-F238E27FC236}">
                    <a16:creationId xmlns:a16="http://schemas.microsoft.com/office/drawing/2014/main" id="{2C4A528B-CDC4-4656-8A8C-6EA5DAAA32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371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9" name="Shape 239">
                <a:extLst>
                  <a:ext uri="{FF2B5EF4-FFF2-40B4-BE49-F238E27FC236}">
                    <a16:creationId xmlns:a16="http://schemas.microsoft.com/office/drawing/2014/main" id="{DC8EADAE-2C38-422E-81F3-CFABB7EF01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6665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0" name="Shape 239">
                <a:extLst>
                  <a:ext uri="{FF2B5EF4-FFF2-40B4-BE49-F238E27FC236}">
                    <a16:creationId xmlns:a16="http://schemas.microsoft.com/office/drawing/2014/main" id="{F0A8EF4E-B098-404B-9BB8-52991AD1E5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9670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41" name="Shape 229">
                <a:extLst>
                  <a:ext uri="{FF2B5EF4-FFF2-40B4-BE49-F238E27FC236}">
                    <a16:creationId xmlns:a16="http://schemas.microsoft.com/office/drawing/2014/main" id="{D273FB20-E10F-451E-887C-89586A1BC40D}"/>
                  </a:ext>
                </a:extLst>
              </p:cNvPr>
              <p:cNvSpPr/>
              <p:nvPr/>
            </p:nvSpPr>
            <p:spPr>
              <a:xfrm>
                <a:off x="5397591" y="5560009"/>
                <a:ext cx="85514" cy="309770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5B0F6665-81E8-4D58-AE80-529482A5A8B7}"/>
                </a:ext>
              </a:extLst>
            </p:cNvPr>
            <p:cNvGrpSpPr/>
            <p:nvPr/>
          </p:nvGrpSpPr>
          <p:grpSpPr>
            <a:xfrm>
              <a:off x="8234937" y="5551815"/>
              <a:ext cx="85514" cy="309770"/>
              <a:chOff x="5397591" y="5560009"/>
              <a:chExt cx="85514" cy="309770"/>
            </a:xfrm>
          </p:grpSpPr>
          <p:cxnSp>
            <p:nvCxnSpPr>
              <p:cNvPr id="443" name="Shape 239">
                <a:extLst>
                  <a:ext uri="{FF2B5EF4-FFF2-40B4-BE49-F238E27FC236}">
                    <a16:creationId xmlns:a16="http://schemas.microsoft.com/office/drawing/2014/main" id="{DDD294EE-2561-4077-BA8B-6209B3A091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5385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4" name="Shape 239">
                <a:extLst>
                  <a:ext uri="{FF2B5EF4-FFF2-40B4-BE49-F238E27FC236}">
                    <a16:creationId xmlns:a16="http://schemas.microsoft.com/office/drawing/2014/main" id="{8712DEF8-C080-4B7C-8A81-8D94FB37A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8243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5" name="Shape 239">
                <a:extLst>
                  <a:ext uri="{FF2B5EF4-FFF2-40B4-BE49-F238E27FC236}">
                    <a16:creationId xmlns:a16="http://schemas.microsoft.com/office/drawing/2014/main" id="{ACF7A06E-2A2D-4D00-939E-9464825242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119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6" name="Shape 239">
                <a:extLst>
                  <a:ext uri="{FF2B5EF4-FFF2-40B4-BE49-F238E27FC236}">
                    <a16:creationId xmlns:a16="http://schemas.microsoft.com/office/drawing/2014/main" id="{41F2364C-6481-446B-84D7-87DDEA9F53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4196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7" name="Shape 239">
                <a:extLst>
                  <a:ext uri="{FF2B5EF4-FFF2-40B4-BE49-F238E27FC236}">
                    <a16:creationId xmlns:a16="http://schemas.microsoft.com/office/drawing/2014/main" id="{D76FA5F7-BEE2-41F5-BDC4-321A76921A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2619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8" name="Shape 239">
                <a:extLst>
                  <a:ext uri="{FF2B5EF4-FFF2-40B4-BE49-F238E27FC236}">
                    <a16:creationId xmlns:a16="http://schemas.microsoft.com/office/drawing/2014/main" id="{C815519A-3819-4618-A437-BBA7387A9C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580934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9" name="Shape 239">
                <a:extLst>
                  <a:ext uri="{FF2B5EF4-FFF2-40B4-BE49-F238E27FC236}">
                    <a16:creationId xmlns:a16="http://schemas.microsoft.com/office/drawing/2014/main" id="{67AEE424-F46A-4C15-85F5-7878E75AD4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0859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0" name="Shape 239">
                <a:extLst>
                  <a:ext uri="{FF2B5EF4-FFF2-40B4-BE49-F238E27FC236}">
                    <a16:creationId xmlns:a16="http://schemas.microsoft.com/office/drawing/2014/main" id="{4FCC8A3E-3238-44DF-B60A-474AE1B611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371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1" name="Shape 239">
                <a:extLst>
                  <a:ext uri="{FF2B5EF4-FFF2-40B4-BE49-F238E27FC236}">
                    <a16:creationId xmlns:a16="http://schemas.microsoft.com/office/drawing/2014/main" id="{58BA4EE8-DE95-43B3-8A86-0C29CA5DC8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6665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" name="Shape 239">
                <a:extLst>
                  <a:ext uri="{FF2B5EF4-FFF2-40B4-BE49-F238E27FC236}">
                    <a16:creationId xmlns:a16="http://schemas.microsoft.com/office/drawing/2014/main" id="{806F3085-7E07-4E3E-B7D9-A4AA14F356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9670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53" name="Shape 229">
                <a:extLst>
                  <a:ext uri="{FF2B5EF4-FFF2-40B4-BE49-F238E27FC236}">
                    <a16:creationId xmlns:a16="http://schemas.microsoft.com/office/drawing/2014/main" id="{7966EAEA-C794-4F37-B7A0-52146ADA6CC1}"/>
                  </a:ext>
                </a:extLst>
              </p:cNvPr>
              <p:cNvSpPr/>
              <p:nvPr/>
            </p:nvSpPr>
            <p:spPr>
              <a:xfrm>
                <a:off x="5397591" y="5560009"/>
                <a:ext cx="85514" cy="309770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16B2EA96-C631-4F41-9322-E299FCA95199}"/>
                </a:ext>
              </a:extLst>
            </p:cNvPr>
            <p:cNvGrpSpPr/>
            <p:nvPr/>
          </p:nvGrpSpPr>
          <p:grpSpPr>
            <a:xfrm>
              <a:off x="8435274" y="5551815"/>
              <a:ext cx="85514" cy="309770"/>
              <a:chOff x="5397591" y="5560009"/>
              <a:chExt cx="85514" cy="309770"/>
            </a:xfrm>
          </p:grpSpPr>
          <p:cxnSp>
            <p:nvCxnSpPr>
              <p:cNvPr id="455" name="Shape 239">
                <a:extLst>
                  <a:ext uri="{FF2B5EF4-FFF2-40B4-BE49-F238E27FC236}">
                    <a16:creationId xmlns:a16="http://schemas.microsoft.com/office/drawing/2014/main" id="{540C9F7E-D634-4E49-82F8-2BB14F1EB5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5385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" name="Shape 239">
                <a:extLst>
                  <a:ext uri="{FF2B5EF4-FFF2-40B4-BE49-F238E27FC236}">
                    <a16:creationId xmlns:a16="http://schemas.microsoft.com/office/drawing/2014/main" id="{FB1024C4-3803-4579-BBDB-D6ADCF7B53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8243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7" name="Shape 239">
                <a:extLst>
                  <a:ext uri="{FF2B5EF4-FFF2-40B4-BE49-F238E27FC236}">
                    <a16:creationId xmlns:a16="http://schemas.microsoft.com/office/drawing/2014/main" id="{877D87AE-0484-4FCF-9EC7-97F490968C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1191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" name="Shape 239">
                <a:extLst>
                  <a:ext uri="{FF2B5EF4-FFF2-40B4-BE49-F238E27FC236}">
                    <a16:creationId xmlns:a16="http://schemas.microsoft.com/office/drawing/2014/main" id="{801B6A91-B4EF-48FF-88EB-95279D55AD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841961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" name="Shape 239">
                <a:extLst>
                  <a:ext uri="{FF2B5EF4-FFF2-40B4-BE49-F238E27FC236}">
                    <a16:creationId xmlns:a16="http://schemas.microsoft.com/office/drawing/2014/main" id="{FEC54E56-72F4-4819-AF47-D11D8BBDA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726190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" name="Shape 239">
                <a:extLst>
                  <a:ext uri="{FF2B5EF4-FFF2-40B4-BE49-F238E27FC236}">
                    <a16:creationId xmlns:a16="http://schemas.microsoft.com/office/drawing/2014/main" id="{316B331C-4688-4A12-8F30-128AA363D0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580934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" name="Shape 239">
                <a:extLst>
                  <a:ext uri="{FF2B5EF4-FFF2-40B4-BE49-F238E27FC236}">
                    <a16:creationId xmlns:a16="http://schemas.microsoft.com/office/drawing/2014/main" id="{0626A515-87C8-43C9-963C-E4EDF55BB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0859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" name="Shape 239">
                <a:extLst>
                  <a:ext uri="{FF2B5EF4-FFF2-40B4-BE49-F238E27FC236}">
                    <a16:creationId xmlns:a16="http://schemas.microsoft.com/office/drawing/2014/main" id="{5BC0ED02-A8FE-43CD-8E87-B7EF76FB79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3717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" name="Shape 239">
                <a:extLst>
                  <a:ext uri="{FF2B5EF4-FFF2-40B4-BE49-F238E27FC236}">
                    <a16:creationId xmlns:a16="http://schemas.microsoft.com/office/drawing/2014/main" id="{CB0A09BD-9398-4D1C-B1ED-4FB67E3C03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66659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" name="Shape 239">
                <a:extLst>
                  <a:ext uri="{FF2B5EF4-FFF2-40B4-BE49-F238E27FC236}">
                    <a16:creationId xmlns:a16="http://schemas.microsoft.com/office/drawing/2014/main" id="{21FE5FA9-4BD1-4D56-A1D1-8D818702E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7591" y="5696705"/>
                <a:ext cx="832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65" name="Shape 229">
                <a:extLst>
                  <a:ext uri="{FF2B5EF4-FFF2-40B4-BE49-F238E27FC236}">
                    <a16:creationId xmlns:a16="http://schemas.microsoft.com/office/drawing/2014/main" id="{4080ABA0-22FF-4C37-9B0D-27B1D198BF0D}"/>
                  </a:ext>
                </a:extLst>
              </p:cNvPr>
              <p:cNvSpPr/>
              <p:nvPr/>
            </p:nvSpPr>
            <p:spPr>
              <a:xfrm>
                <a:off x="5397591" y="5560009"/>
                <a:ext cx="85514" cy="309770"/>
              </a:xfrm>
              <a:prstGeom prst="rect">
                <a:avLst/>
              </a:pr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66" name="Shape 236">
            <a:extLst>
              <a:ext uri="{FF2B5EF4-FFF2-40B4-BE49-F238E27FC236}">
                <a16:creationId xmlns:a16="http://schemas.microsoft.com/office/drawing/2014/main" id="{F07160E4-5FC6-48E3-BEE3-ECD5701DD13E}"/>
              </a:ext>
            </a:extLst>
          </p:cNvPr>
          <p:cNvCxnSpPr>
            <a:cxnSpLocks/>
            <a:stCxn id="441" idx="0"/>
          </p:cNvCxnSpPr>
          <p:nvPr/>
        </p:nvCxnSpPr>
        <p:spPr>
          <a:xfrm flipH="1" flipV="1">
            <a:off x="5831529" y="4649750"/>
            <a:ext cx="2245828" cy="68887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7" name="Shape 237">
            <a:extLst>
              <a:ext uri="{FF2B5EF4-FFF2-40B4-BE49-F238E27FC236}">
                <a16:creationId xmlns:a16="http://schemas.microsoft.com/office/drawing/2014/main" id="{860E7554-42A6-46D2-95EA-CE825EE99C47}"/>
              </a:ext>
            </a:extLst>
          </p:cNvPr>
          <p:cNvCxnSpPr>
            <a:cxnSpLocks/>
          </p:cNvCxnSpPr>
          <p:nvPr/>
        </p:nvCxnSpPr>
        <p:spPr>
          <a:xfrm>
            <a:off x="5641341" y="4649750"/>
            <a:ext cx="1110147" cy="681051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8" name="Shape 239">
            <a:extLst>
              <a:ext uri="{FF2B5EF4-FFF2-40B4-BE49-F238E27FC236}">
                <a16:creationId xmlns:a16="http://schemas.microsoft.com/office/drawing/2014/main" id="{19E0823F-A9C4-46C9-816D-3AC5A391902D}"/>
              </a:ext>
            </a:extLst>
          </p:cNvPr>
          <p:cNvCxnSpPr>
            <a:cxnSpLocks/>
          </p:cNvCxnSpPr>
          <p:nvPr/>
        </p:nvCxnSpPr>
        <p:spPr>
          <a:xfrm flipH="1">
            <a:off x="5444230" y="4648461"/>
            <a:ext cx="1284" cy="683495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Shape 239">
            <a:extLst>
              <a:ext uri="{FF2B5EF4-FFF2-40B4-BE49-F238E27FC236}">
                <a16:creationId xmlns:a16="http://schemas.microsoft.com/office/drawing/2014/main" id="{4258DCBF-4D15-4F18-A103-B5C87519A56A}"/>
              </a:ext>
            </a:extLst>
          </p:cNvPr>
          <p:cNvCxnSpPr>
            <a:cxnSpLocks/>
          </p:cNvCxnSpPr>
          <p:nvPr/>
        </p:nvCxnSpPr>
        <p:spPr>
          <a:xfrm flipH="1">
            <a:off x="5637343" y="4648461"/>
            <a:ext cx="1122544" cy="687841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Shape 239">
            <a:extLst>
              <a:ext uri="{FF2B5EF4-FFF2-40B4-BE49-F238E27FC236}">
                <a16:creationId xmlns:a16="http://schemas.microsoft.com/office/drawing/2014/main" id="{278151FE-49F7-4D0C-84BD-AB797848FC34}"/>
              </a:ext>
            </a:extLst>
          </p:cNvPr>
          <p:cNvCxnSpPr>
            <a:cxnSpLocks/>
          </p:cNvCxnSpPr>
          <p:nvPr/>
        </p:nvCxnSpPr>
        <p:spPr>
          <a:xfrm flipH="1">
            <a:off x="5830244" y="4648460"/>
            <a:ext cx="2252279" cy="684785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Shape 239">
            <a:extLst>
              <a:ext uri="{FF2B5EF4-FFF2-40B4-BE49-F238E27FC236}">
                <a16:creationId xmlns:a16="http://schemas.microsoft.com/office/drawing/2014/main" id="{74B44863-1575-4496-AEED-4C1253954725}"/>
              </a:ext>
            </a:extLst>
          </p:cNvPr>
          <p:cNvCxnSpPr>
            <a:cxnSpLocks/>
            <a:stCxn id="527" idx="2"/>
            <a:endCxn id="417" idx="0"/>
          </p:cNvCxnSpPr>
          <p:nvPr/>
        </p:nvCxnSpPr>
        <p:spPr>
          <a:xfrm>
            <a:off x="6944243" y="4645749"/>
            <a:ext cx="54" cy="692871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2" name="Shape 239">
            <a:extLst>
              <a:ext uri="{FF2B5EF4-FFF2-40B4-BE49-F238E27FC236}">
                <a16:creationId xmlns:a16="http://schemas.microsoft.com/office/drawing/2014/main" id="{6CC353E7-D319-42AB-BFD3-CBD1345AD195}"/>
              </a:ext>
            </a:extLst>
          </p:cNvPr>
          <p:cNvCxnSpPr>
            <a:cxnSpLocks/>
            <a:endCxn id="453" idx="0"/>
          </p:cNvCxnSpPr>
          <p:nvPr/>
        </p:nvCxnSpPr>
        <p:spPr>
          <a:xfrm>
            <a:off x="7145901" y="4649750"/>
            <a:ext cx="1131793" cy="68887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Shape 239">
            <a:extLst>
              <a:ext uri="{FF2B5EF4-FFF2-40B4-BE49-F238E27FC236}">
                <a16:creationId xmlns:a16="http://schemas.microsoft.com/office/drawing/2014/main" id="{ED355C23-BB87-4D4F-951E-0830A8183B19}"/>
              </a:ext>
            </a:extLst>
          </p:cNvPr>
          <p:cNvCxnSpPr>
            <a:cxnSpLocks/>
          </p:cNvCxnSpPr>
          <p:nvPr/>
        </p:nvCxnSpPr>
        <p:spPr>
          <a:xfrm flipH="1">
            <a:off x="7137502" y="4649749"/>
            <a:ext cx="1140848" cy="682341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4" name="Shape 239">
            <a:extLst>
              <a:ext uri="{FF2B5EF4-FFF2-40B4-BE49-F238E27FC236}">
                <a16:creationId xmlns:a16="http://schemas.microsoft.com/office/drawing/2014/main" id="{42C43E10-E2D4-4073-A2A2-DF979C29CCF6}"/>
              </a:ext>
            </a:extLst>
          </p:cNvPr>
          <p:cNvCxnSpPr>
            <a:cxnSpLocks/>
            <a:endCxn id="465" idx="0"/>
          </p:cNvCxnSpPr>
          <p:nvPr/>
        </p:nvCxnSpPr>
        <p:spPr>
          <a:xfrm>
            <a:off x="8476885" y="4640487"/>
            <a:ext cx="1146" cy="698133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5" name="Shape 229">
            <a:extLst>
              <a:ext uri="{FF2B5EF4-FFF2-40B4-BE49-F238E27FC236}">
                <a16:creationId xmlns:a16="http://schemas.microsoft.com/office/drawing/2014/main" id="{E8A8A6A2-69B5-4EEC-B4B4-6C4D120CB6CF}"/>
              </a:ext>
            </a:extLst>
          </p:cNvPr>
          <p:cNvSpPr/>
          <p:nvPr/>
        </p:nvSpPr>
        <p:spPr>
          <a:xfrm>
            <a:off x="5319585" y="4057281"/>
            <a:ext cx="620570" cy="58320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6" name="Shape 230">
            <a:extLst>
              <a:ext uri="{FF2B5EF4-FFF2-40B4-BE49-F238E27FC236}">
                <a16:creationId xmlns:a16="http://schemas.microsoft.com/office/drawing/2014/main" id="{907222F6-CA93-4505-94C9-C8DA614AFE0B}"/>
              </a:ext>
            </a:extLst>
          </p:cNvPr>
          <p:cNvGrpSpPr/>
          <p:nvPr/>
        </p:nvGrpSpPr>
        <p:grpSpPr>
          <a:xfrm>
            <a:off x="5394300" y="4128225"/>
            <a:ext cx="471140" cy="457200"/>
            <a:chOff x="2277950" y="1645920"/>
            <a:chExt cx="628186" cy="609600"/>
          </a:xfrm>
        </p:grpSpPr>
        <p:cxnSp>
          <p:nvCxnSpPr>
            <p:cNvPr id="477" name="Shape 231">
              <a:extLst>
                <a:ext uri="{FF2B5EF4-FFF2-40B4-BE49-F238E27FC236}">
                  <a16:creationId xmlns:a16="http://schemas.microsoft.com/office/drawing/2014/main" id="{EDA52474-9541-4D7A-813A-DF077F2784BE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8" name="Shape 232">
              <a:extLst>
                <a:ext uri="{FF2B5EF4-FFF2-40B4-BE49-F238E27FC236}">
                  <a16:creationId xmlns:a16="http://schemas.microsoft.com/office/drawing/2014/main" id="{197708AE-B794-45F2-BA2C-6578B0910A13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01" name="Shape 229">
            <a:extLst>
              <a:ext uri="{FF2B5EF4-FFF2-40B4-BE49-F238E27FC236}">
                <a16:creationId xmlns:a16="http://schemas.microsoft.com/office/drawing/2014/main" id="{4D99A953-FF60-4CD4-9FE1-56BA033C4682}"/>
              </a:ext>
            </a:extLst>
          </p:cNvPr>
          <p:cNvSpPr/>
          <p:nvPr/>
        </p:nvSpPr>
        <p:spPr>
          <a:xfrm>
            <a:off x="7956594" y="4057279"/>
            <a:ext cx="620570" cy="59639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2" name="Shape 230">
            <a:extLst>
              <a:ext uri="{FF2B5EF4-FFF2-40B4-BE49-F238E27FC236}">
                <a16:creationId xmlns:a16="http://schemas.microsoft.com/office/drawing/2014/main" id="{0BCF081D-3D6D-4FB8-A493-37A6C7181B6B}"/>
              </a:ext>
            </a:extLst>
          </p:cNvPr>
          <p:cNvGrpSpPr/>
          <p:nvPr/>
        </p:nvGrpSpPr>
        <p:grpSpPr>
          <a:xfrm>
            <a:off x="8031309" y="4128223"/>
            <a:ext cx="471140" cy="457200"/>
            <a:chOff x="2277950" y="1645920"/>
            <a:chExt cx="628186" cy="609600"/>
          </a:xfrm>
        </p:grpSpPr>
        <p:cxnSp>
          <p:nvCxnSpPr>
            <p:cNvPr id="503" name="Shape 231">
              <a:extLst>
                <a:ext uri="{FF2B5EF4-FFF2-40B4-BE49-F238E27FC236}">
                  <a16:creationId xmlns:a16="http://schemas.microsoft.com/office/drawing/2014/main" id="{9D41B0A7-8FB7-4EF2-BAC6-73958FE1446F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4" name="Shape 232">
              <a:extLst>
                <a:ext uri="{FF2B5EF4-FFF2-40B4-BE49-F238E27FC236}">
                  <a16:creationId xmlns:a16="http://schemas.microsoft.com/office/drawing/2014/main" id="{30972E2E-08A7-4560-BB46-5C3DB902B244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7" name="Shape 229">
            <a:extLst>
              <a:ext uri="{FF2B5EF4-FFF2-40B4-BE49-F238E27FC236}">
                <a16:creationId xmlns:a16="http://schemas.microsoft.com/office/drawing/2014/main" id="{770EED1C-1066-430C-BC76-67DE24BC36EC}"/>
              </a:ext>
            </a:extLst>
          </p:cNvPr>
          <p:cNvSpPr/>
          <p:nvPr/>
        </p:nvSpPr>
        <p:spPr>
          <a:xfrm>
            <a:off x="6633958" y="4057281"/>
            <a:ext cx="620570" cy="58846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0" name="Shape 230">
            <a:extLst>
              <a:ext uri="{FF2B5EF4-FFF2-40B4-BE49-F238E27FC236}">
                <a16:creationId xmlns:a16="http://schemas.microsoft.com/office/drawing/2014/main" id="{5574BCF0-AC39-442B-98D3-9EA83F91BE27}"/>
              </a:ext>
            </a:extLst>
          </p:cNvPr>
          <p:cNvGrpSpPr/>
          <p:nvPr/>
        </p:nvGrpSpPr>
        <p:grpSpPr>
          <a:xfrm>
            <a:off x="6701940" y="4128224"/>
            <a:ext cx="471140" cy="457200"/>
            <a:chOff x="2277950" y="1645920"/>
            <a:chExt cx="628186" cy="609600"/>
          </a:xfrm>
        </p:grpSpPr>
        <p:cxnSp>
          <p:nvCxnSpPr>
            <p:cNvPr id="551" name="Shape 231">
              <a:extLst>
                <a:ext uri="{FF2B5EF4-FFF2-40B4-BE49-F238E27FC236}">
                  <a16:creationId xmlns:a16="http://schemas.microsoft.com/office/drawing/2014/main" id="{994497E3-CB3D-4723-9E0A-818E1A996768}"/>
                </a:ext>
              </a:extLst>
            </p:cNvPr>
            <p:cNvCxnSpPr/>
            <p:nvPr/>
          </p:nvCxnSpPr>
          <p:spPr>
            <a:xfrm>
              <a:off x="2277950" y="1645920"/>
              <a:ext cx="609600" cy="6096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2" name="Shape 232">
              <a:extLst>
                <a:ext uri="{FF2B5EF4-FFF2-40B4-BE49-F238E27FC236}">
                  <a16:creationId xmlns:a16="http://schemas.microsoft.com/office/drawing/2014/main" id="{66E1EC33-7224-47B0-AF0A-D7C33DA025A8}"/>
                </a:ext>
              </a:extLst>
            </p:cNvPr>
            <p:cNvCxnSpPr/>
            <p:nvPr/>
          </p:nvCxnSpPr>
          <p:spPr>
            <a:xfrm rot="-5400000">
              <a:off x="2296536" y="1645920"/>
              <a:ext cx="609600" cy="6096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1" name="TextBox 560">
            <a:extLst>
              <a:ext uri="{FF2B5EF4-FFF2-40B4-BE49-F238E27FC236}">
                <a16:creationId xmlns:a16="http://schemas.microsoft.com/office/drawing/2014/main" id="{90A975F9-CE01-4EE6-B0A2-43689E734F0D}"/>
              </a:ext>
            </a:extLst>
          </p:cNvPr>
          <p:cNvSpPr txBox="1"/>
          <p:nvPr/>
        </p:nvSpPr>
        <p:spPr>
          <a:xfrm>
            <a:off x="1452541" y="6429320"/>
            <a:ext cx="1559773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Electrical switches</a:t>
            </a:r>
          </a:p>
        </p:txBody>
      </p:sp>
      <p:sp>
        <p:nvSpPr>
          <p:cNvPr id="562" name="Left Brace 561">
            <a:extLst>
              <a:ext uri="{FF2B5EF4-FFF2-40B4-BE49-F238E27FC236}">
                <a16:creationId xmlns:a16="http://schemas.microsoft.com/office/drawing/2014/main" id="{4266D22C-B8F3-4BD6-A89E-59B1331DC99C}"/>
              </a:ext>
            </a:extLst>
          </p:cNvPr>
          <p:cNvSpPr/>
          <p:nvPr/>
        </p:nvSpPr>
        <p:spPr>
          <a:xfrm rot="16200000" flipV="1">
            <a:off x="2087815" y="4523298"/>
            <a:ext cx="306443" cy="3648934"/>
          </a:xfrm>
          <a:prstGeom prst="leftBrace">
            <a:avLst>
              <a:gd name="adj1" fmla="val 18197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AC3FCBFF-EC8B-4760-8A88-C3AD5BD78762}"/>
              </a:ext>
            </a:extLst>
          </p:cNvPr>
          <p:cNvSpPr txBox="1"/>
          <p:nvPr/>
        </p:nvSpPr>
        <p:spPr>
          <a:xfrm>
            <a:off x="6155747" y="6431715"/>
            <a:ext cx="1559773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Electrical switches</a:t>
            </a:r>
          </a:p>
        </p:txBody>
      </p:sp>
      <p:sp>
        <p:nvSpPr>
          <p:cNvPr id="564" name="Left Brace 563">
            <a:extLst>
              <a:ext uri="{FF2B5EF4-FFF2-40B4-BE49-F238E27FC236}">
                <a16:creationId xmlns:a16="http://schemas.microsoft.com/office/drawing/2014/main" id="{E91DB124-4076-44F1-A4C1-1455F28A346A}"/>
              </a:ext>
            </a:extLst>
          </p:cNvPr>
          <p:cNvSpPr/>
          <p:nvPr/>
        </p:nvSpPr>
        <p:spPr>
          <a:xfrm rot="16200000" flipV="1">
            <a:off x="6791021" y="4525693"/>
            <a:ext cx="306443" cy="3648934"/>
          </a:xfrm>
          <a:prstGeom prst="leftBrace">
            <a:avLst>
              <a:gd name="adj1" fmla="val 2559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1B11F6A2-D154-4A61-8EFB-856D03293CAF}"/>
              </a:ext>
            </a:extLst>
          </p:cNvPr>
          <p:cNvSpPr txBox="1"/>
          <p:nvPr/>
        </p:nvSpPr>
        <p:spPr>
          <a:xfrm>
            <a:off x="4368809" y="5252673"/>
            <a:ext cx="989455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buffer aggregation in electrical domain</a:t>
            </a:r>
          </a:p>
        </p:txBody>
      </p:sp>
    </p:spTree>
    <p:extLst>
      <p:ext uri="{BB962C8B-B14F-4D97-AF65-F5344CB8AC3E}">
        <p14:creationId xmlns:p14="http://schemas.microsoft.com/office/powerpoint/2010/main" val="1830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39116" y="57348"/>
            <a:ext cx="8465768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single performance metric may not capture opportunity to improve system efficiency</a:t>
            </a:r>
            <a:endParaRPr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59304-6888-4B01-8E0C-D1722FB8572A}"/>
              </a:ext>
            </a:extLst>
          </p:cNvPr>
          <p:cNvSpPr txBox="1"/>
          <p:nvPr/>
        </p:nvSpPr>
        <p:spPr>
          <a:xfrm>
            <a:off x="240632" y="1485681"/>
            <a:ext cx="8564252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Let </a:t>
            </a:r>
            <a:r>
              <a:rPr lang="en-US" sz="1600" i="1" dirty="0"/>
              <a:t>n</a:t>
            </a:r>
            <a:r>
              <a:rPr lang="en-US" sz="1600" dirty="0"/>
              <a:t> = number of transactions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There is ambiguity in </a:t>
            </a:r>
            <a:r>
              <a:rPr lang="en-US" sz="1600" i="1" dirty="0"/>
              <a:t>n</a:t>
            </a:r>
            <a:r>
              <a:rPr lang="en-US" sz="1600" dirty="0"/>
              <a:t> as it may refer to:</a:t>
            </a:r>
          </a:p>
          <a:p>
            <a:pPr marL="457200" lvl="3" indent="-228600">
              <a:buFont typeface="Arial" panose="020B0604020202020204" pitchFamily="34" charset="0"/>
              <a:buChar char="•"/>
            </a:pPr>
            <a:r>
              <a:rPr lang="en-US" dirty="0"/>
              <a:t>part of, or average over, a specific application</a:t>
            </a:r>
          </a:p>
          <a:p>
            <a:pPr marL="457200" lvl="3" indent="-228600">
              <a:buFont typeface="Arial" panose="020B0604020202020204" pitchFamily="34" charset="0"/>
              <a:buChar char="•"/>
            </a:pPr>
            <a:r>
              <a:rPr lang="en-US" dirty="0"/>
              <a:t>part of, or average over, multiple applications</a:t>
            </a:r>
          </a:p>
          <a:p>
            <a:pPr marL="457200" lvl="3" indent="-228600">
              <a:buFont typeface="Arial" panose="020B0604020202020204" pitchFamily="34" charset="0"/>
              <a:buChar char="•"/>
            </a:pPr>
            <a:r>
              <a:rPr lang="en-US" dirty="0"/>
              <a:t>a specific server</a:t>
            </a:r>
          </a:p>
          <a:p>
            <a:pPr marL="457200" lvl="3" indent="-228600">
              <a:buFont typeface="Arial" panose="020B0604020202020204" pitchFamily="34" charset="0"/>
              <a:buChar char="•"/>
            </a:pPr>
            <a:r>
              <a:rPr lang="en-US" dirty="0"/>
              <a:t>an average over a rack</a:t>
            </a:r>
          </a:p>
          <a:p>
            <a:pPr marL="457200" lvl="3" indent="-228600">
              <a:buFont typeface="Arial" panose="020B0604020202020204" pitchFamily="34" charset="0"/>
              <a:buChar char="•"/>
            </a:pPr>
            <a:r>
              <a:rPr lang="en-US" dirty="0"/>
              <a:t>an average over a cluster of racks</a:t>
            </a:r>
          </a:p>
          <a:p>
            <a:pPr marL="457200" lvl="3" indent="-228600">
              <a:buFont typeface="Arial" panose="020B0604020202020204" pitchFamily="34" charset="0"/>
              <a:buChar char="•"/>
            </a:pPr>
            <a:r>
              <a:rPr lang="en-US" dirty="0"/>
              <a:t>an average over the entire data-center.</a:t>
            </a:r>
          </a:p>
          <a:p>
            <a:pPr marL="457200" lvl="3" indent="-22860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Number of transactions per second, </a:t>
            </a:r>
            <a:r>
              <a:rPr lang="en-US" sz="1600" i="1" dirty="0"/>
              <a:t>N = n</a:t>
            </a:r>
            <a:r>
              <a:rPr lang="en-US" sz="1600" dirty="0"/>
              <a:t>/s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Datacenter consumes </a:t>
            </a:r>
            <a:r>
              <a:rPr lang="en-US" sz="1600" i="1" dirty="0"/>
              <a:t>W</a:t>
            </a:r>
            <a:r>
              <a:rPr lang="en-US" sz="1600" dirty="0"/>
              <a:t> power for given </a:t>
            </a:r>
            <a:r>
              <a:rPr lang="en-US" sz="1600" i="1" dirty="0"/>
              <a:t>N</a:t>
            </a:r>
            <a:r>
              <a:rPr lang="en-US" sz="1600" dirty="0"/>
              <a:t> with maximum energy efficiency at min(</a:t>
            </a:r>
            <a:r>
              <a:rPr lang="en-US" sz="1600" i="1" dirty="0"/>
              <a:t>W</a:t>
            </a:r>
            <a:r>
              <a:rPr lang="en-US" sz="1600" dirty="0"/>
              <a:t>/</a:t>
            </a:r>
            <a:r>
              <a:rPr lang="en-US" sz="1600" i="1" dirty="0"/>
              <a:t>N</a:t>
            </a:r>
            <a:r>
              <a:rPr lang="en-US" sz="1600" dirty="0"/>
              <a:t>)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At peak energy-efficiency in the system, single metric is average number of transactions per Joule, </a:t>
            </a:r>
            <a:r>
              <a:rPr lang="en-US" sz="1600" dirty="0">
                <a:latin typeface="Symbol" panose="05050102010706020507" pitchFamily="18" charset="2"/>
              </a:rPr>
              <a:t>e</a:t>
            </a:r>
            <a:r>
              <a:rPr lang="en-US" sz="1600" dirty="0"/>
              <a:t> = </a:t>
            </a:r>
            <a:r>
              <a:rPr lang="en-US" sz="1600" i="1" dirty="0"/>
              <a:t>n </a:t>
            </a:r>
            <a:r>
              <a:rPr lang="en-US" sz="1600" dirty="0"/>
              <a:t>/ J = </a:t>
            </a:r>
            <a:r>
              <a:rPr lang="en-US" sz="1600" i="1" dirty="0"/>
              <a:t>N</a:t>
            </a:r>
            <a:r>
              <a:rPr lang="en-US" sz="1600" dirty="0"/>
              <a:t> / </a:t>
            </a:r>
            <a:r>
              <a:rPr lang="en-US" sz="1600" i="1" dirty="0"/>
              <a:t>W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This may not correspond to the operating point that maximizes income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A commercial business is likely to respond to financial incentives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r>
              <a:rPr lang="en-US" dirty="0"/>
              <a:t>Is there a way to tie energy efficiency to income?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6395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BFF824-A006-4EFA-ADEA-04702554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52" y="3226268"/>
            <a:ext cx="4431096" cy="3615835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339116" y="57348"/>
            <a:ext cx="8465768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extreme business model with commodity pricing of transactions per second</a:t>
            </a:r>
            <a:endParaRPr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59304-6888-4B01-8E0C-D1722FB8572A}"/>
              </a:ext>
            </a:extLst>
          </p:cNvPr>
          <p:cNvSpPr txBox="1"/>
          <p:nvPr/>
        </p:nvSpPr>
        <p:spPr>
          <a:xfrm>
            <a:off x="240632" y="832133"/>
            <a:ext cx="85642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gross revenue per second (</a:t>
            </a:r>
            <a:r>
              <a:rPr lang="en-US" sz="1600" i="1" dirty="0"/>
              <a:t>R</a:t>
            </a:r>
            <a:r>
              <a:rPr lang="en-US" sz="1600" dirty="0"/>
              <a:t>, red curve) is proportional to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/s = </a:t>
            </a:r>
            <a:r>
              <a:rPr lang="en-US" sz="1600" i="1" dirty="0"/>
              <a:t>N</a:t>
            </a:r>
            <a:r>
              <a:rPr lang="en-US" sz="1600" dirty="0"/>
              <a:t>)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Transactions are treated as a </a:t>
            </a:r>
            <a:r>
              <a:rPr lang="en-US" b="1" dirty="0"/>
              <a:t>commodity</a:t>
            </a:r>
            <a:r>
              <a:rPr lang="en-US" dirty="0"/>
              <a:t> and there is no offset due to customer subscription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only significant cost is electricity for running the datacenter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dirty="0"/>
              <a:t>This is only for illustrative purposes and it is assumed electricity is priced as a commodity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Assume simplest </a:t>
            </a:r>
            <a:r>
              <a:rPr lang="en-US" sz="1600" i="1" dirty="0"/>
              <a:t>non-linear</a:t>
            </a:r>
            <a:r>
              <a:rPr lang="en-US" sz="1600" dirty="0"/>
              <a:t> relationship between power (</a:t>
            </a:r>
            <a:r>
              <a:rPr lang="en-US" sz="1600" i="1" dirty="0"/>
              <a:t>W</a:t>
            </a:r>
            <a:r>
              <a:rPr lang="en-US" sz="1600" dirty="0"/>
              <a:t>) consumed by the datacenter and average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 is characterized by an offset, slope and cut-off at </a:t>
            </a:r>
            <a:r>
              <a:rPr lang="en-US" sz="1600" i="1" dirty="0"/>
              <a:t>N</a:t>
            </a:r>
            <a:r>
              <a:rPr lang="en-US" sz="1600" baseline="-25000" dirty="0"/>
              <a:t>th</a:t>
            </a:r>
            <a:endParaRPr lang="en-US" baseline="-25000" dirty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 , </a:t>
            </a:r>
            <a:r>
              <a:rPr lang="en-US" dirty="0"/>
              <a:t>for</a:t>
            </a:r>
            <a:r>
              <a:rPr lang="en-US" i="1" dirty="0"/>
              <a:t> </a:t>
            </a:r>
            <a:r>
              <a:rPr lang="en-US" dirty="0"/>
              <a:t>0 &lt; </a:t>
            </a:r>
            <a:r>
              <a:rPr lang="en-US" i="1" dirty="0"/>
              <a:t>N </a:t>
            </a:r>
            <a:r>
              <a:rPr lang="en-US" dirty="0"/>
              <a:t>&lt; </a:t>
            </a:r>
            <a:r>
              <a:rPr lang="en-US" i="1" dirty="0"/>
              <a:t>N</a:t>
            </a:r>
            <a:r>
              <a:rPr lang="en-US" baseline="-25000" dirty="0"/>
              <a:t>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4B2CB-3D5E-41F0-AB22-6A57E2A0B94C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Enlitened_W_and_N_v3.m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9A983-E172-4A69-8DFE-3879A88FBCC2}"/>
              </a:ext>
            </a:extLst>
          </p:cNvPr>
          <p:cNvGrpSpPr/>
          <p:nvPr/>
        </p:nvGrpSpPr>
        <p:grpSpPr>
          <a:xfrm>
            <a:off x="3000392" y="2675531"/>
            <a:ext cx="3280819" cy="3687206"/>
            <a:chOff x="2973759" y="2519287"/>
            <a:chExt cx="3280819" cy="368720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AAD184-0FF4-4F08-A54D-AE1E215BF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6804" y="5305940"/>
              <a:ext cx="251341" cy="403376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A32FAE-1D33-4540-AD5C-8BB0B97F6BD5}"/>
                </a:ext>
              </a:extLst>
            </p:cNvPr>
            <p:cNvSpPr txBox="1"/>
            <p:nvPr/>
          </p:nvSpPr>
          <p:spPr>
            <a:xfrm>
              <a:off x="4475174" y="5744828"/>
              <a:ext cx="17794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Power </a:t>
              </a:r>
              <a:r>
                <a:rPr lang="en-US" sz="1200" i="1" dirty="0"/>
                <a:t>W</a:t>
              </a:r>
              <a:r>
                <a:rPr lang="en-US" sz="1200" dirty="0"/>
                <a:t> proportional to cost per second, </a:t>
              </a:r>
              <a:r>
                <a:rPr lang="en-US" sz="1200" i="1" dirty="0"/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2E2FA5-9A08-4C1A-8796-A6BF9BB53789}"/>
                </a:ext>
              </a:extLst>
            </p:cNvPr>
            <p:cNvSpPr txBox="1"/>
            <p:nvPr/>
          </p:nvSpPr>
          <p:spPr>
            <a:xfrm>
              <a:off x="2973759" y="3410839"/>
              <a:ext cx="19267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Revenue per second (</a:t>
              </a:r>
              <a:r>
                <a:rPr lang="en-US" sz="1200" i="1" dirty="0"/>
                <a:t>R</a:t>
              </a:r>
              <a:r>
                <a:rPr lang="en-US" sz="1200" dirty="0"/>
                <a:t>) proportional to </a:t>
              </a:r>
              <a:r>
                <a:rPr lang="en-US" sz="1200" i="1" dirty="0"/>
                <a:t>N </a:t>
              </a:r>
              <a:r>
                <a:rPr lang="en-US" sz="1200" dirty="0"/>
                <a:t>in no-subscription model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08EEFB-1E98-4964-975A-F9D17A5ADEE3}"/>
                </a:ext>
              </a:extLst>
            </p:cNvPr>
            <p:cNvCxnSpPr>
              <a:cxnSpLocks/>
            </p:cNvCxnSpPr>
            <p:nvPr/>
          </p:nvCxnSpPr>
          <p:spPr>
            <a:xfrm>
              <a:off x="5814811" y="2827064"/>
              <a:ext cx="0" cy="456879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113E97-1810-44A8-9014-1F0FC38075F1}"/>
                </a:ext>
              </a:extLst>
            </p:cNvPr>
            <p:cNvSpPr txBox="1"/>
            <p:nvPr/>
          </p:nvSpPr>
          <p:spPr>
            <a:xfrm>
              <a:off x="5618275" y="2519287"/>
              <a:ext cx="5397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baseline="-25000" dirty="0"/>
                <a:t>th</a:t>
              </a:r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7849A7A-7D97-4AE3-B1B5-ECB1C37DE056}"/>
                </a:ext>
              </a:extLst>
            </p:cNvPr>
            <p:cNvCxnSpPr>
              <a:cxnSpLocks/>
            </p:cNvCxnSpPr>
            <p:nvPr/>
          </p:nvCxnSpPr>
          <p:spPr>
            <a:xfrm>
              <a:off x="4496125" y="3964991"/>
              <a:ext cx="467202" cy="307777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891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BFF824-A006-4EFA-ADEA-04702554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52" y="3226268"/>
            <a:ext cx="4431096" cy="3615835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339116" y="57348"/>
            <a:ext cx="8465768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extreme business model with commodity pricing of transactions per second</a:t>
            </a:r>
            <a:endParaRPr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59304-6888-4B01-8E0C-D1722FB8572A}"/>
              </a:ext>
            </a:extLst>
          </p:cNvPr>
          <p:cNvSpPr txBox="1"/>
          <p:nvPr/>
        </p:nvSpPr>
        <p:spPr>
          <a:xfrm>
            <a:off x="240632" y="832133"/>
            <a:ext cx="85642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gross revenue per second (</a:t>
            </a:r>
            <a:r>
              <a:rPr lang="en-US" sz="1600" i="1" dirty="0"/>
              <a:t>R</a:t>
            </a:r>
            <a:r>
              <a:rPr lang="en-US" sz="1600" dirty="0"/>
              <a:t>, red curve) is proportional to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Transactions are treated as a </a:t>
            </a:r>
            <a:r>
              <a:rPr lang="en-US" b="1" dirty="0"/>
              <a:t>commodity</a:t>
            </a:r>
            <a:r>
              <a:rPr lang="en-US" dirty="0"/>
              <a:t> and there is no offset due to customer subscription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only significant cost is electricity for running the datacenter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dirty="0"/>
              <a:t>This is only for illustrative purposes and it is assumed electricity is priced as a commodity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Assume simplest </a:t>
            </a:r>
            <a:r>
              <a:rPr lang="en-US" sz="1600" i="1" dirty="0"/>
              <a:t>non-linear</a:t>
            </a:r>
            <a:r>
              <a:rPr lang="en-US" sz="1600" dirty="0"/>
              <a:t> relationship between power (</a:t>
            </a:r>
            <a:r>
              <a:rPr lang="en-US" sz="1600" i="1" dirty="0"/>
              <a:t>W</a:t>
            </a:r>
            <a:r>
              <a:rPr lang="en-US" sz="1600" dirty="0"/>
              <a:t>) consumed by the datacenter and average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 is characterized by an offset, slope and cut-off at </a:t>
            </a:r>
            <a:r>
              <a:rPr lang="en-US" sz="1600" i="1" dirty="0"/>
              <a:t>N</a:t>
            </a:r>
            <a:r>
              <a:rPr lang="en-US" sz="1600" baseline="-25000" dirty="0"/>
              <a:t>th</a:t>
            </a:r>
            <a:endParaRPr lang="en-US" baseline="-25000" dirty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 , </a:t>
            </a:r>
            <a:r>
              <a:rPr lang="en-US" dirty="0"/>
              <a:t>for</a:t>
            </a:r>
            <a:r>
              <a:rPr lang="en-US" i="1" dirty="0"/>
              <a:t> </a:t>
            </a:r>
            <a:r>
              <a:rPr lang="en-US" dirty="0"/>
              <a:t>0 &lt; </a:t>
            </a:r>
            <a:r>
              <a:rPr lang="en-US" i="1" dirty="0"/>
              <a:t>N </a:t>
            </a:r>
            <a:r>
              <a:rPr lang="en-US" dirty="0"/>
              <a:t>&lt; </a:t>
            </a:r>
            <a:r>
              <a:rPr lang="en-US" i="1" dirty="0"/>
              <a:t>N</a:t>
            </a:r>
            <a:r>
              <a:rPr lang="en-US" baseline="-25000" dirty="0"/>
              <a:t>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4B2CB-3D5E-41F0-AB22-6A57E2A0B94C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Enlitened_W_and_N_v3.m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9A983-E172-4A69-8DFE-3879A88FBCC2}"/>
              </a:ext>
            </a:extLst>
          </p:cNvPr>
          <p:cNvGrpSpPr/>
          <p:nvPr/>
        </p:nvGrpSpPr>
        <p:grpSpPr>
          <a:xfrm>
            <a:off x="3000392" y="2675531"/>
            <a:ext cx="3280819" cy="3687206"/>
            <a:chOff x="2973759" y="2519287"/>
            <a:chExt cx="3280819" cy="368720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AAD184-0FF4-4F08-A54D-AE1E215BF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6804" y="5305940"/>
              <a:ext cx="251341" cy="403376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A32FAE-1D33-4540-AD5C-8BB0B97F6BD5}"/>
                </a:ext>
              </a:extLst>
            </p:cNvPr>
            <p:cNvSpPr txBox="1"/>
            <p:nvPr/>
          </p:nvSpPr>
          <p:spPr>
            <a:xfrm>
              <a:off x="4475174" y="5744828"/>
              <a:ext cx="17794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Power </a:t>
              </a:r>
              <a:r>
                <a:rPr lang="en-US" sz="1200" i="1" dirty="0"/>
                <a:t>W</a:t>
              </a:r>
              <a:r>
                <a:rPr lang="en-US" sz="1200" dirty="0"/>
                <a:t> proportional to cost per second, </a:t>
              </a:r>
              <a:r>
                <a:rPr lang="en-US" sz="1200" i="1" dirty="0"/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2E2FA5-9A08-4C1A-8796-A6BF9BB53789}"/>
                </a:ext>
              </a:extLst>
            </p:cNvPr>
            <p:cNvSpPr txBox="1"/>
            <p:nvPr/>
          </p:nvSpPr>
          <p:spPr>
            <a:xfrm>
              <a:off x="2973759" y="3410839"/>
              <a:ext cx="19267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Revenue per second (</a:t>
              </a:r>
              <a:r>
                <a:rPr lang="en-US" sz="1200" i="1" dirty="0"/>
                <a:t>R</a:t>
              </a:r>
              <a:r>
                <a:rPr lang="en-US" sz="1200" dirty="0"/>
                <a:t>) proportional to </a:t>
              </a:r>
              <a:r>
                <a:rPr lang="en-US" sz="1200" i="1" dirty="0"/>
                <a:t>N </a:t>
              </a:r>
              <a:r>
                <a:rPr lang="en-US" sz="1200" dirty="0"/>
                <a:t>in no-subscription model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08EEFB-1E98-4964-975A-F9D17A5ADEE3}"/>
                </a:ext>
              </a:extLst>
            </p:cNvPr>
            <p:cNvCxnSpPr>
              <a:cxnSpLocks/>
            </p:cNvCxnSpPr>
            <p:nvPr/>
          </p:nvCxnSpPr>
          <p:spPr>
            <a:xfrm>
              <a:off x="5814811" y="2827064"/>
              <a:ext cx="0" cy="456879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113E97-1810-44A8-9014-1F0FC38075F1}"/>
                </a:ext>
              </a:extLst>
            </p:cNvPr>
            <p:cNvSpPr txBox="1"/>
            <p:nvPr/>
          </p:nvSpPr>
          <p:spPr>
            <a:xfrm>
              <a:off x="5618275" y="2519287"/>
              <a:ext cx="5397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baseline="-25000" dirty="0"/>
                <a:t>th</a:t>
              </a:r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7849A7A-7D97-4AE3-B1B5-ECB1C37DE056}"/>
                </a:ext>
              </a:extLst>
            </p:cNvPr>
            <p:cNvCxnSpPr>
              <a:cxnSpLocks/>
            </p:cNvCxnSpPr>
            <p:nvPr/>
          </p:nvCxnSpPr>
          <p:spPr>
            <a:xfrm>
              <a:off x="4496125" y="3964991"/>
              <a:ext cx="467202" cy="307777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9BA901-C04E-40E4-ADD3-3C0370EB4896}"/>
              </a:ext>
            </a:extLst>
          </p:cNvPr>
          <p:cNvCxnSpPr>
            <a:cxnSpLocks/>
          </p:cNvCxnSpPr>
          <p:nvPr/>
        </p:nvCxnSpPr>
        <p:spPr>
          <a:xfrm flipH="1" flipV="1">
            <a:off x="6009710" y="5395666"/>
            <a:ext cx="1038750" cy="492448"/>
          </a:xfrm>
          <a:prstGeom prst="straightConnector1">
            <a:avLst/>
          </a:prstGeom>
          <a:ln w="4762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6893112-A427-4AAC-9C70-F422B6CF1D00}"/>
              </a:ext>
            </a:extLst>
          </p:cNvPr>
          <p:cNvSpPr/>
          <p:nvPr/>
        </p:nvSpPr>
        <p:spPr>
          <a:xfrm>
            <a:off x="5658064" y="5150359"/>
            <a:ext cx="347514" cy="347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1DC6D-C8FE-4BEF-A792-1F5119F45396}"/>
              </a:ext>
            </a:extLst>
          </p:cNvPr>
          <p:cNvSpPr txBox="1"/>
          <p:nvPr/>
        </p:nvSpPr>
        <p:spPr>
          <a:xfrm>
            <a:off x="7086600" y="5357728"/>
            <a:ext cx="203067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Maximum energy efficiency occurs at this point. Measured number of transactions per Joule = </a:t>
            </a:r>
            <a:r>
              <a:rPr lang="en-US" sz="1200" i="1" dirty="0">
                <a:latin typeface="Symbol" panose="05050102010706020507" pitchFamily="18" charset="2"/>
              </a:rPr>
              <a:t>x</a:t>
            </a:r>
            <a:r>
              <a:rPr lang="en-US" sz="1200" dirty="0"/>
              <a:t>.</a:t>
            </a:r>
          </a:p>
          <a:p>
            <a:r>
              <a:rPr lang="en-US" sz="1200" dirty="0"/>
              <a:t>A </a:t>
            </a:r>
            <a:r>
              <a:rPr lang="en-US" sz="1200" i="1" dirty="0"/>
              <a:t>single number metric.</a:t>
            </a:r>
          </a:p>
        </p:txBody>
      </p:sp>
    </p:spTree>
    <p:extLst>
      <p:ext uri="{BB962C8B-B14F-4D97-AF65-F5344CB8AC3E}">
        <p14:creationId xmlns:p14="http://schemas.microsoft.com/office/powerpoint/2010/main" val="210241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BFF824-A006-4EFA-ADEA-04702554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52" y="3226268"/>
            <a:ext cx="4431096" cy="3615835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339116" y="57348"/>
            <a:ext cx="8465768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extreme business model with commodity pricing of transactions per second</a:t>
            </a:r>
            <a:endParaRPr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59304-6888-4B01-8E0C-D1722FB8572A}"/>
              </a:ext>
            </a:extLst>
          </p:cNvPr>
          <p:cNvSpPr txBox="1"/>
          <p:nvPr/>
        </p:nvSpPr>
        <p:spPr>
          <a:xfrm>
            <a:off x="240632" y="832133"/>
            <a:ext cx="85642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gross revenue per second (</a:t>
            </a:r>
            <a:r>
              <a:rPr lang="en-US" sz="1600" i="1" dirty="0"/>
              <a:t>R</a:t>
            </a:r>
            <a:r>
              <a:rPr lang="en-US" sz="1600" dirty="0"/>
              <a:t>, red curve) is proportional to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Transactions are treated as a </a:t>
            </a:r>
            <a:r>
              <a:rPr lang="en-US" b="1" dirty="0"/>
              <a:t>commodity</a:t>
            </a:r>
            <a:r>
              <a:rPr lang="en-US" dirty="0"/>
              <a:t> and there is no offset due to customer subscription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only significant cost is electricity for running the datacenter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dirty="0"/>
              <a:t>This is only for illustrative purposes and it is assumed electricity is priced as a commodity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Assume simplest </a:t>
            </a:r>
            <a:r>
              <a:rPr lang="en-US" sz="1600" i="1" dirty="0"/>
              <a:t>non-linear</a:t>
            </a:r>
            <a:r>
              <a:rPr lang="en-US" sz="1600" dirty="0"/>
              <a:t> relationship between power (</a:t>
            </a:r>
            <a:r>
              <a:rPr lang="en-US" sz="1600" i="1" dirty="0"/>
              <a:t>W</a:t>
            </a:r>
            <a:r>
              <a:rPr lang="en-US" sz="1600" dirty="0"/>
              <a:t>) consumed by the datacenter and average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 is characterized by an offset, slope and cut-off at </a:t>
            </a:r>
            <a:r>
              <a:rPr lang="en-US" sz="1600" i="1" dirty="0"/>
              <a:t>N</a:t>
            </a:r>
            <a:r>
              <a:rPr lang="en-US" sz="1600" baseline="-25000" dirty="0"/>
              <a:t>th</a:t>
            </a:r>
            <a:endParaRPr lang="en-US" baseline="-25000" dirty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 , </a:t>
            </a:r>
            <a:r>
              <a:rPr lang="en-US" dirty="0"/>
              <a:t>for</a:t>
            </a:r>
            <a:r>
              <a:rPr lang="en-US" i="1" dirty="0"/>
              <a:t> N </a:t>
            </a:r>
            <a:r>
              <a:rPr lang="en-US" dirty="0"/>
              <a:t>&lt; </a:t>
            </a:r>
            <a:r>
              <a:rPr lang="en-US" i="1" dirty="0"/>
              <a:t>N</a:t>
            </a:r>
            <a:r>
              <a:rPr lang="en-US" baseline="-25000" dirty="0"/>
              <a:t>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4B2CB-3D5E-41F0-AB22-6A57E2A0B94C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Enlitened_W_and_N_v3.m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9A983-E172-4A69-8DFE-3879A88FBCC2}"/>
              </a:ext>
            </a:extLst>
          </p:cNvPr>
          <p:cNvGrpSpPr/>
          <p:nvPr/>
        </p:nvGrpSpPr>
        <p:grpSpPr>
          <a:xfrm>
            <a:off x="3000392" y="2675531"/>
            <a:ext cx="3280819" cy="3687206"/>
            <a:chOff x="2973759" y="2519287"/>
            <a:chExt cx="3280819" cy="368720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AAD184-0FF4-4F08-A54D-AE1E215BF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6804" y="5305940"/>
              <a:ext cx="251341" cy="403376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A32FAE-1D33-4540-AD5C-8BB0B97F6BD5}"/>
                </a:ext>
              </a:extLst>
            </p:cNvPr>
            <p:cNvSpPr txBox="1"/>
            <p:nvPr/>
          </p:nvSpPr>
          <p:spPr>
            <a:xfrm>
              <a:off x="4475174" y="5744828"/>
              <a:ext cx="17794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Power </a:t>
              </a:r>
              <a:r>
                <a:rPr lang="en-US" sz="1200" i="1" dirty="0"/>
                <a:t>W</a:t>
              </a:r>
              <a:r>
                <a:rPr lang="en-US" sz="1200" dirty="0"/>
                <a:t> proportional to cost per second, </a:t>
              </a:r>
              <a:r>
                <a:rPr lang="en-US" sz="1200" i="1" dirty="0"/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2E2FA5-9A08-4C1A-8796-A6BF9BB53789}"/>
                </a:ext>
              </a:extLst>
            </p:cNvPr>
            <p:cNvSpPr txBox="1"/>
            <p:nvPr/>
          </p:nvSpPr>
          <p:spPr>
            <a:xfrm>
              <a:off x="2973759" y="3410839"/>
              <a:ext cx="19267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Revenue per second (</a:t>
              </a:r>
              <a:r>
                <a:rPr lang="en-US" sz="1200" i="1" dirty="0"/>
                <a:t>R</a:t>
              </a:r>
              <a:r>
                <a:rPr lang="en-US" sz="1200" dirty="0"/>
                <a:t>) proportional to </a:t>
              </a:r>
              <a:r>
                <a:rPr lang="en-US" sz="1200" i="1" dirty="0"/>
                <a:t>N </a:t>
              </a:r>
              <a:r>
                <a:rPr lang="en-US" sz="1200" dirty="0"/>
                <a:t>in no-subscription model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08EEFB-1E98-4964-975A-F9D17A5ADEE3}"/>
                </a:ext>
              </a:extLst>
            </p:cNvPr>
            <p:cNvCxnSpPr>
              <a:cxnSpLocks/>
            </p:cNvCxnSpPr>
            <p:nvPr/>
          </p:nvCxnSpPr>
          <p:spPr>
            <a:xfrm>
              <a:off x="5814811" y="2827064"/>
              <a:ext cx="0" cy="456879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113E97-1810-44A8-9014-1F0FC38075F1}"/>
                </a:ext>
              </a:extLst>
            </p:cNvPr>
            <p:cNvSpPr txBox="1"/>
            <p:nvPr/>
          </p:nvSpPr>
          <p:spPr>
            <a:xfrm>
              <a:off x="5618275" y="2519287"/>
              <a:ext cx="5397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baseline="-25000" dirty="0"/>
                <a:t>th</a:t>
              </a:r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7849A7A-7D97-4AE3-B1B5-ECB1C37DE056}"/>
                </a:ext>
              </a:extLst>
            </p:cNvPr>
            <p:cNvCxnSpPr>
              <a:cxnSpLocks/>
            </p:cNvCxnSpPr>
            <p:nvPr/>
          </p:nvCxnSpPr>
          <p:spPr>
            <a:xfrm>
              <a:off x="4496125" y="3964991"/>
              <a:ext cx="467202" cy="307777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7F1E53-8262-4C6B-A319-998F91311B1B}"/>
              </a:ext>
            </a:extLst>
          </p:cNvPr>
          <p:cNvSpPr/>
          <p:nvPr/>
        </p:nvSpPr>
        <p:spPr>
          <a:xfrm>
            <a:off x="3496470" y="3742785"/>
            <a:ext cx="2330907" cy="2183226"/>
          </a:xfrm>
          <a:custGeom>
            <a:avLst/>
            <a:gdLst>
              <a:gd name="connsiteX0" fmla="*/ 0 w 2290438"/>
              <a:gd name="connsiteY0" fmla="*/ 2139519 h 2139519"/>
              <a:gd name="connsiteX1" fmla="*/ 2281561 w 2290438"/>
              <a:gd name="connsiteY1" fmla="*/ 0 h 2139519"/>
              <a:gd name="connsiteX2" fmla="*/ 2290438 w 2290438"/>
              <a:gd name="connsiteY2" fmla="*/ 1535837 h 2139519"/>
              <a:gd name="connsiteX3" fmla="*/ 0 w 2290438"/>
              <a:gd name="connsiteY3" fmla="*/ 2139519 h 2139519"/>
              <a:gd name="connsiteX0" fmla="*/ 0 w 2290438"/>
              <a:gd name="connsiteY0" fmla="*/ 2139519 h 2139519"/>
              <a:gd name="connsiteX1" fmla="*/ 2281561 w 2290438"/>
              <a:gd name="connsiteY1" fmla="*/ 0 h 2139519"/>
              <a:gd name="connsiteX2" fmla="*/ 2290438 w 2290438"/>
              <a:gd name="connsiteY2" fmla="*/ 1556558 h 2139519"/>
              <a:gd name="connsiteX3" fmla="*/ 0 w 2290438"/>
              <a:gd name="connsiteY3" fmla="*/ 2139519 h 2139519"/>
              <a:gd name="connsiteX0" fmla="*/ 0 w 2294079"/>
              <a:gd name="connsiteY0" fmla="*/ 2151951 h 2151951"/>
              <a:gd name="connsiteX1" fmla="*/ 2294079 w 2294079"/>
              <a:gd name="connsiteY1" fmla="*/ 0 h 2151951"/>
              <a:gd name="connsiteX2" fmla="*/ 2290438 w 2294079"/>
              <a:gd name="connsiteY2" fmla="*/ 1568990 h 2151951"/>
              <a:gd name="connsiteX3" fmla="*/ 0 w 2294079"/>
              <a:gd name="connsiteY3" fmla="*/ 2151951 h 2151951"/>
              <a:gd name="connsiteX0" fmla="*/ 0 w 2327458"/>
              <a:gd name="connsiteY0" fmla="*/ 2168528 h 2168528"/>
              <a:gd name="connsiteX1" fmla="*/ 2327458 w 2327458"/>
              <a:gd name="connsiteY1" fmla="*/ 0 h 2168528"/>
              <a:gd name="connsiteX2" fmla="*/ 2323817 w 2327458"/>
              <a:gd name="connsiteY2" fmla="*/ 1568990 h 2168528"/>
              <a:gd name="connsiteX3" fmla="*/ 0 w 2327458"/>
              <a:gd name="connsiteY3" fmla="*/ 2168528 h 2168528"/>
              <a:gd name="connsiteX0" fmla="*/ 0 w 2339976"/>
              <a:gd name="connsiteY0" fmla="*/ 2176817 h 2176817"/>
              <a:gd name="connsiteX1" fmla="*/ 2339976 w 2339976"/>
              <a:gd name="connsiteY1" fmla="*/ 0 h 2176817"/>
              <a:gd name="connsiteX2" fmla="*/ 2336335 w 2339976"/>
              <a:gd name="connsiteY2" fmla="*/ 1568990 h 2176817"/>
              <a:gd name="connsiteX3" fmla="*/ 0 w 2339976"/>
              <a:gd name="connsiteY3" fmla="*/ 2176817 h 21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6" h="2176817">
                <a:moveTo>
                  <a:pt x="0" y="2176817"/>
                </a:moveTo>
                <a:lnTo>
                  <a:pt x="2339976" y="0"/>
                </a:lnTo>
                <a:cubicBezTo>
                  <a:pt x="2338762" y="522997"/>
                  <a:pt x="2337549" y="1045993"/>
                  <a:pt x="2336335" y="1568990"/>
                </a:cubicBezTo>
                <a:lnTo>
                  <a:pt x="0" y="2176817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44A9E-27A0-4458-B5D9-769073F5027F}"/>
              </a:ext>
            </a:extLst>
          </p:cNvPr>
          <p:cNvSpPr/>
          <p:nvPr/>
        </p:nvSpPr>
        <p:spPr>
          <a:xfrm>
            <a:off x="4786971" y="4659652"/>
            <a:ext cx="102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</a:rPr>
              <a:t>R</a:t>
            </a:r>
            <a:r>
              <a:rPr lang="en-US" sz="1200" b="1" dirty="0">
                <a:solidFill>
                  <a:schemeClr val="tx1"/>
                </a:solidFill>
              </a:rPr>
              <a:t> – </a:t>
            </a:r>
            <a:r>
              <a:rPr lang="en-US" sz="1200" b="1" i="1" dirty="0">
                <a:solidFill>
                  <a:schemeClr val="tx1"/>
                </a:solidFill>
              </a:rPr>
              <a:t>C</a:t>
            </a:r>
            <a:r>
              <a:rPr lang="en-US" sz="1200" b="1" dirty="0">
                <a:solidFill>
                  <a:schemeClr val="tx1"/>
                </a:solidFill>
              </a:rPr>
              <a:t> = income per second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C38323-9562-4F5C-BE57-4AE2421CF420}"/>
              </a:ext>
            </a:extLst>
          </p:cNvPr>
          <p:cNvCxnSpPr>
            <a:cxnSpLocks/>
          </p:cNvCxnSpPr>
          <p:nvPr/>
        </p:nvCxnSpPr>
        <p:spPr>
          <a:xfrm flipH="1" flipV="1">
            <a:off x="6009710" y="5395666"/>
            <a:ext cx="1038750" cy="492448"/>
          </a:xfrm>
          <a:prstGeom prst="straightConnector1">
            <a:avLst/>
          </a:prstGeom>
          <a:ln w="4762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92A7756-CC89-4A12-905C-C6DDBD2CB0DC}"/>
              </a:ext>
            </a:extLst>
          </p:cNvPr>
          <p:cNvSpPr/>
          <p:nvPr/>
        </p:nvSpPr>
        <p:spPr>
          <a:xfrm>
            <a:off x="5658064" y="5150359"/>
            <a:ext cx="347514" cy="347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5E151-FA44-4B64-A92E-DF10A3E6136D}"/>
              </a:ext>
            </a:extLst>
          </p:cNvPr>
          <p:cNvSpPr txBox="1"/>
          <p:nvPr/>
        </p:nvSpPr>
        <p:spPr>
          <a:xfrm>
            <a:off x="7086600" y="5357728"/>
            <a:ext cx="203067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Maximum energy efficiency also maximizes income. Measured number of transactions per Joule = </a:t>
            </a:r>
            <a:r>
              <a:rPr lang="en-US" sz="1200" i="1" dirty="0">
                <a:latin typeface="Symbol" panose="05050102010706020507" pitchFamily="18" charset="2"/>
              </a:rPr>
              <a:t>x</a:t>
            </a:r>
            <a:r>
              <a:rPr lang="en-US" sz="1200" dirty="0"/>
              <a:t>.</a:t>
            </a:r>
          </a:p>
          <a:p>
            <a:r>
              <a:rPr lang="en-US" sz="1200" dirty="0"/>
              <a:t>A </a:t>
            </a:r>
            <a:r>
              <a:rPr lang="en-US" sz="1200" i="1" dirty="0"/>
              <a:t>single number metric.</a:t>
            </a:r>
          </a:p>
        </p:txBody>
      </p:sp>
    </p:spTree>
    <p:extLst>
      <p:ext uri="{BB962C8B-B14F-4D97-AF65-F5344CB8AC3E}">
        <p14:creationId xmlns:p14="http://schemas.microsoft.com/office/powerpoint/2010/main" val="123397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EE04F53-C0B6-4BE6-8F80-45751CECE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53" y="3226268"/>
            <a:ext cx="4401714" cy="3608953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339116" y="57348"/>
            <a:ext cx="8465768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extreme business model with commodity pricing of transactions per second</a:t>
            </a:r>
            <a:endParaRPr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59304-6888-4B01-8E0C-D1722FB8572A}"/>
              </a:ext>
            </a:extLst>
          </p:cNvPr>
          <p:cNvSpPr txBox="1"/>
          <p:nvPr/>
        </p:nvSpPr>
        <p:spPr>
          <a:xfrm>
            <a:off x="240632" y="832133"/>
            <a:ext cx="85642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gross revenue per second (</a:t>
            </a:r>
            <a:r>
              <a:rPr lang="en-US" sz="1600" i="1" dirty="0"/>
              <a:t>R</a:t>
            </a:r>
            <a:r>
              <a:rPr lang="en-US" sz="1600" dirty="0"/>
              <a:t>, red curve) is proportional to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Transactions are treated as a </a:t>
            </a:r>
            <a:r>
              <a:rPr lang="en-US" b="1" dirty="0"/>
              <a:t>commodity</a:t>
            </a:r>
            <a:r>
              <a:rPr lang="en-US" dirty="0"/>
              <a:t> and there is no offset due to customer subscription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only significant cost is electricity for running the datacenter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dirty="0"/>
              <a:t>This is only for illustrative purposes and it is assumed electricity is priced as a commodity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Assume simplest </a:t>
            </a:r>
            <a:r>
              <a:rPr lang="en-US" sz="1600" i="1" dirty="0"/>
              <a:t>non-linear</a:t>
            </a:r>
            <a:r>
              <a:rPr lang="en-US" sz="1600" dirty="0"/>
              <a:t> relationship between power (</a:t>
            </a:r>
            <a:r>
              <a:rPr lang="en-US" sz="1600" i="1" dirty="0"/>
              <a:t>W</a:t>
            </a:r>
            <a:r>
              <a:rPr lang="en-US" sz="1600" dirty="0"/>
              <a:t>) consumed by the datacenter and average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 is characterized by an offset, slope and cut-off at </a:t>
            </a:r>
            <a:r>
              <a:rPr lang="en-US" sz="1600" i="1" dirty="0"/>
              <a:t>N</a:t>
            </a:r>
            <a:r>
              <a:rPr lang="en-US" sz="1600" baseline="-25000" dirty="0"/>
              <a:t>th</a:t>
            </a:r>
            <a:endParaRPr lang="en-US" baseline="-25000" dirty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 , </a:t>
            </a:r>
            <a:r>
              <a:rPr lang="en-US" dirty="0"/>
              <a:t>for</a:t>
            </a:r>
            <a:r>
              <a:rPr lang="en-US" i="1" dirty="0"/>
              <a:t> N </a:t>
            </a:r>
            <a:r>
              <a:rPr lang="en-US" dirty="0"/>
              <a:t>&lt; </a:t>
            </a:r>
            <a:r>
              <a:rPr lang="en-US" i="1" dirty="0"/>
              <a:t>N</a:t>
            </a:r>
            <a:r>
              <a:rPr lang="en-US" baseline="-25000" dirty="0"/>
              <a:t>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4B2CB-3D5E-41F0-AB22-6A57E2A0B94C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Enlitened_W_and_N_v3.m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9A983-E172-4A69-8DFE-3879A88FBCC2}"/>
              </a:ext>
            </a:extLst>
          </p:cNvPr>
          <p:cNvGrpSpPr/>
          <p:nvPr/>
        </p:nvGrpSpPr>
        <p:grpSpPr>
          <a:xfrm>
            <a:off x="3000392" y="2675531"/>
            <a:ext cx="3157671" cy="3687206"/>
            <a:chOff x="2973759" y="2519287"/>
            <a:chExt cx="3157671" cy="368720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AAD184-0FF4-4F08-A54D-AE1E215BF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6804" y="5305940"/>
              <a:ext cx="251341" cy="403376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A32FAE-1D33-4540-AD5C-8BB0B97F6BD5}"/>
                </a:ext>
              </a:extLst>
            </p:cNvPr>
            <p:cNvSpPr txBox="1"/>
            <p:nvPr/>
          </p:nvSpPr>
          <p:spPr>
            <a:xfrm>
              <a:off x="4073253" y="5744828"/>
              <a:ext cx="1706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Power </a:t>
              </a:r>
              <a:r>
                <a:rPr lang="en-US" sz="1200" i="1" dirty="0"/>
                <a:t>W</a:t>
              </a:r>
              <a:r>
                <a:rPr lang="en-US" sz="1200" dirty="0"/>
                <a:t> proportional to cost per second, </a:t>
              </a:r>
              <a:r>
                <a:rPr lang="en-US" sz="1200" i="1" dirty="0"/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2E2FA5-9A08-4C1A-8796-A6BF9BB53789}"/>
                </a:ext>
              </a:extLst>
            </p:cNvPr>
            <p:cNvSpPr txBox="1"/>
            <p:nvPr/>
          </p:nvSpPr>
          <p:spPr>
            <a:xfrm>
              <a:off x="2973759" y="3410839"/>
              <a:ext cx="19267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Revenue per second (</a:t>
              </a:r>
              <a:r>
                <a:rPr lang="en-US" sz="1200" i="1" dirty="0"/>
                <a:t>R</a:t>
              </a:r>
              <a:r>
                <a:rPr lang="en-US" sz="1200" dirty="0"/>
                <a:t>) proportional to </a:t>
              </a:r>
              <a:r>
                <a:rPr lang="en-US" sz="1200" i="1" dirty="0"/>
                <a:t>N </a:t>
              </a:r>
              <a:r>
                <a:rPr lang="en-US" sz="1200" dirty="0"/>
                <a:t>in no-subscription model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08EEFB-1E98-4964-975A-F9D17A5ADEE3}"/>
                </a:ext>
              </a:extLst>
            </p:cNvPr>
            <p:cNvCxnSpPr>
              <a:cxnSpLocks/>
            </p:cNvCxnSpPr>
            <p:nvPr/>
          </p:nvCxnSpPr>
          <p:spPr>
            <a:xfrm>
              <a:off x="5788177" y="2827064"/>
              <a:ext cx="0" cy="456879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113E97-1810-44A8-9014-1F0FC38075F1}"/>
                </a:ext>
              </a:extLst>
            </p:cNvPr>
            <p:cNvSpPr txBox="1"/>
            <p:nvPr/>
          </p:nvSpPr>
          <p:spPr>
            <a:xfrm>
              <a:off x="5591641" y="2519287"/>
              <a:ext cx="5397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baseline="-25000" dirty="0"/>
                <a:t>th</a:t>
              </a:r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7849A7A-7D97-4AE3-B1B5-ECB1C37DE056}"/>
                </a:ext>
              </a:extLst>
            </p:cNvPr>
            <p:cNvCxnSpPr>
              <a:cxnSpLocks/>
            </p:cNvCxnSpPr>
            <p:nvPr/>
          </p:nvCxnSpPr>
          <p:spPr>
            <a:xfrm>
              <a:off x="4496125" y="3964991"/>
              <a:ext cx="467202" cy="307777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3A5D0E1-3779-4D85-9CA1-FB7E10C8E007}"/>
              </a:ext>
            </a:extLst>
          </p:cNvPr>
          <p:cNvSpPr/>
          <p:nvPr/>
        </p:nvSpPr>
        <p:spPr>
          <a:xfrm>
            <a:off x="6547177" y="5791203"/>
            <a:ext cx="102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FF00"/>
                </a:solidFill>
              </a:rPr>
              <a:t>R</a:t>
            </a:r>
            <a:r>
              <a:rPr lang="en-US" sz="1200" b="1" dirty="0">
                <a:solidFill>
                  <a:srgbClr val="00FF00"/>
                </a:solidFill>
              </a:rPr>
              <a:t> – </a:t>
            </a:r>
            <a:r>
              <a:rPr lang="en-US" sz="1200" b="1" i="1" dirty="0">
                <a:solidFill>
                  <a:srgbClr val="00FF00"/>
                </a:solidFill>
              </a:rPr>
              <a:t>C</a:t>
            </a:r>
            <a:r>
              <a:rPr lang="en-US" sz="1200" b="1" dirty="0">
                <a:solidFill>
                  <a:srgbClr val="00FF00"/>
                </a:solidFill>
              </a:rPr>
              <a:t> = income per second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88F52B-A50A-4B40-9359-EC3A2C781C90}"/>
              </a:ext>
            </a:extLst>
          </p:cNvPr>
          <p:cNvCxnSpPr>
            <a:cxnSpLocks/>
          </p:cNvCxnSpPr>
          <p:nvPr/>
        </p:nvCxnSpPr>
        <p:spPr>
          <a:xfrm flipH="1" flipV="1">
            <a:off x="6011671" y="4880824"/>
            <a:ext cx="1038750" cy="492448"/>
          </a:xfrm>
          <a:prstGeom prst="straightConnector1">
            <a:avLst/>
          </a:prstGeom>
          <a:ln w="4762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FF96385-DC68-4579-9F94-02DA6B93503C}"/>
              </a:ext>
            </a:extLst>
          </p:cNvPr>
          <p:cNvSpPr/>
          <p:nvPr/>
        </p:nvSpPr>
        <p:spPr>
          <a:xfrm>
            <a:off x="5647434" y="4651110"/>
            <a:ext cx="347514" cy="347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ACF274-E172-41BF-9E47-9F0BE2B963A2}"/>
              </a:ext>
            </a:extLst>
          </p:cNvPr>
          <p:cNvSpPr txBox="1"/>
          <p:nvPr/>
        </p:nvSpPr>
        <p:spPr>
          <a:xfrm>
            <a:off x="7060812" y="5250240"/>
            <a:ext cx="1744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Maximum income here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6560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03CDB1-E77A-497F-9342-76394FC5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09" y="3091198"/>
            <a:ext cx="4582942" cy="3766802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0" y="57348"/>
            <a:ext cx="9144000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business model with commodity pricing of transactions per second</a:t>
            </a:r>
            <a:endParaRPr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59304-6888-4B01-8E0C-D1722FB8572A}"/>
              </a:ext>
            </a:extLst>
          </p:cNvPr>
          <p:cNvSpPr txBox="1"/>
          <p:nvPr/>
        </p:nvSpPr>
        <p:spPr>
          <a:xfrm>
            <a:off x="240632" y="832133"/>
            <a:ext cx="85642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gross revenue per second (</a:t>
            </a:r>
            <a:r>
              <a:rPr lang="en-US" sz="1600" i="1" dirty="0"/>
              <a:t>R</a:t>
            </a:r>
            <a:r>
              <a:rPr lang="en-US" sz="1600" dirty="0"/>
              <a:t>, red curve) is proportional to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Transactions are treated as a </a:t>
            </a:r>
            <a:r>
              <a:rPr lang="en-US" b="1" dirty="0"/>
              <a:t>commodity</a:t>
            </a:r>
            <a:r>
              <a:rPr lang="en-US" dirty="0"/>
              <a:t> and there is no offset due to customer subscription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only significant cost is electricity for running the datacenter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Assume </a:t>
            </a:r>
            <a:r>
              <a:rPr lang="en-US" sz="1600" i="1" dirty="0"/>
              <a:t>non-linear</a:t>
            </a:r>
            <a:r>
              <a:rPr lang="en-US" sz="1600" dirty="0"/>
              <a:t> relationship between power (</a:t>
            </a:r>
            <a:r>
              <a:rPr lang="en-US" sz="1600" i="1" dirty="0"/>
              <a:t>W</a:t>
            </a:r>
            <a:r>
              <a:rPr lang="en-US" sz="1600" dirty="0"/>
              <a:t>) consumed by the datacenter and average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 is </a:t>
            </a:r>
            <a:r>
              <a:rPr lang="en-US" sz="1600" i="1" dirty="0"/>
              <a:t>characterized by a polynomial</a:t>
            </a:r>
            <a:endParaRPr lang="en-US" i="1" dirty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+ …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i="1" dirty="0"/>
              <a:t>R</a:t>
            </a:r>
            <a:r>
              <a:rPr lang="en-US" dirty="0"/>
              <a:t> – </a:t>
            </a:r>
            <a:r>
              <a:rPr lang="en-US" i="1" dirty="0"/>
              <a:t>C</a:t>
            </a:r>
            <a:r>
              <a:rPr lang="en-US" dirty="0"/>
              <a:t> = income per second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dirty="0"/>
              <a:t>ENLITENED-enabled system reconfiguration can change value of polynomial coefficients,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(t)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AAD184-0FF4-4F08-A54D-AE1E215BFEA8}"/>
              </a:ext>
            </a:extLst>
          </p:cNvPr>
          <p:cNvCxnSpPr/>
          <p:nvPr/>
        </p:nvCxnSpPr>
        <p:spPr>
          <a:xfrm flipH="1" flipV="1">
            <a:off x="5511465" y="4312015"/>
            <a:ext cx="637673" cy="493294"/>
          </a:xfrm>
          <a:prstGeom prst="straightConnector1">
            <a:avLst/>
          </a:prstGeom>
          <a:ln w="4762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A32FAE-1D33-4540-AD5C-8BB0B97F6BD5}"/>
              </a:ext>
            </a:extLst>
          </p:cNvPr>
          <p:cNvSpPr txBox="1"/>
          <p:nvPr/>
        </p:nvSpPr>
        <p:spPr>
          <a:xfrm>
            <a:off x="5435408" y="4871990"/>
            <a:ext cx="3369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Power </a:t>
            </a:r>
            <a:r>
              <a:rPr lang="en-US" sz="1200" i="1" dirty="0"/>
              <a:t>W</a:t>
            </a:r>
            <a:r>
              <a:rPr lang="en-US" sz="1200" dirty="0"/>
              <a:t> proportional to cost per second, </a:t>
            </a:r>
            <a:r>
              <a:rPr lang="en-US" sz="1200" i="1" dirty="0"/>
              <a:t>C</a:t>
            </a:r>
          </a:p>
          <a:p>
            <a:r>
              <a:rPr lang="en-US" sz="1200" i="1" dirty="0"/>
              <a:t>W</a:t>
            </a:r>
            <a:r>
              <a:rPr lang="en-US" sz="1200" dirty="0"/>
              <a:t> = </a:t>
            </a:r>
            <a:r>
              <a:rPr lang="en-US" sz="1200" i="1" dirty="0"/>
              <a:t>a</a:t>
            </a:r>
            <a:r>
              <a:rPr lang="en-US" sz="1200" baseline="-25000" dirty="0"/>
              <a:t>0</a:t>
            </a:r>
            <a:r>
              <a:rPr lang="en-US" sz="1200" dirty="0"/>
              <a:t> +</a:t>
            </a:r>
            <a:r>
              <a:rPr lang="en-US" sz="1200" i="1" dirty="0"/>
              <a:t>a</a:t>
            </a:r>
            <a:r>
              <a:rPr lang="en-US" sz="1200" baseline="-25000" dirty="0"/>
              <a:t>1</a:t>
            </a:r>
            <a:r>
              <a:rPr lang="en-US" sz="1200" i="1" dirty="0"/>
              <a:t>N</a:t>
            </a:r>
            <a:r>
              <a:rPr lang="en-US" sz="1200" dirty="0"/>
              <a:t> + </a:t>
            </a:r>
            <a:r>
              <a:rPr lang="en-US" sz="1200" i="1" dirty="0"/>
              <a:t>a</a:t>
            </a:r>
            <a:r>
              <a:rPr lang="en-US" sz="1200" baseline="-25000" dirty="0"/>
              <a:t>2</a:t>
            </a:r>
            <a:r>
              <a:rPr lang="en-US" sz="1200" i="1" dirty="0"/>
              <a:t>N</a:t>
            </a:r>
            <a:r>
              <a:rPr lang="en-US" sz="1200" baseline="30000" dirty="0"/>
              <a:t>2</a:t>
            </a:r>
            <a:r>
              <a:rPr lang="en-US" sz="1200" dirty="0"/>
              <a:t> + </a:t>
            </a:r>
            <a:r>
              <a:rPr lang="en-US" sz="1200" i="1" dirty="0"/>
              <a:t>a</a:t>
            </a:r>
            <a:r>
              <a:rPr lang="en-US" sz="1200" baseline="-25000" dirty="0"/>
              <a:t>3</a:t>
            </a:r>
            <a:r>
              <a:rPr lang="en-US" sz="1200" i="1" dirty="0"/>
              <a:t>N</a:t>
            </a:r>
            <a:r>
              <a:rPr lang="en-US" sz="1200" baseline="30000" dirty="0"/>
              <a:t>3</a:t>
            </a:r>
            <a:r>
              <a:rPr lang="en-US" sz="1200" dirty="0"/>
              <a:t> +</a:t>
            </a:r>
            <a:r>
              <a:rPr lang="en-US" sz="1200" i="1" dirty="0"/>
              <a:t>a</a:t>
            </a:r>
            <a:r>
              <a:rPr lang="en-US" sz="1200" baseline="-25000" dirty="0"/>
              <a:t>4</a:t>
            </a:r>
            <a:r>
              <a:rPr lang="en-US" sz="1200" i="1" dirty="0"/>
              <a:t>N</a:t>
            </a:r>
            <a:r>
              <a:rPr lang="en-US" sz="1200" baseline="30000" dirty="0"/>
              <a:t>4</a:t>
            </a:r>
            <a:r>
              <a:rPr lang="en-US" sz="1200" dirty="0"/>
              <a:t> + 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2E2FA5-9A08-4C1A-8796-A6BF9BB53789}"/>
              </a:ext>
            </a:extLst>
          </p:cNvPr>
          <p:cNvSpPr txBox="1"/>
          <p:nvPr/>
        </p:nvSpPr>
        <p:spPr>
          <a:xfrm>
            <a:off x="2796975" y="3443799"/>
            <a:ext cx="2431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Revenue per second (</a:t>
            </a:r>
            <a:r>
              <a:rPr lang="en-US" sz="1200" i="1" dirty="0"/>
              <a:t>R</a:t>
            </a:r>
            <a:r>
              <a:rPr lang="en-US" sz="1200" dirty="0"/>
              <a:t>) proportional to </a:t>
            </a:r>
            <a:r>
              <a:rPr lang="en-US" sz="1200" i="1" dirty="0"/>
              <a:t>N </a:t>
            </a:r>
            <a:r>
              <a:rPr lang="en-US" sz="1200" dirty="0"/>
              <a:t>in no-subscription model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08EEFB-1E98-4964-975A-F9D17A5ADEE3}"/>
              </a:ext>
            </a:extLst>
          </p:cNvPr>
          <p:cNvCxnSpPr>
            <a:cxnSpLocks/>
          </p:cNvCxnSpPr>
          <p:nvPr/>
        </p:nvCxnSpPr>
        <p:spPr>
          <a:xfrm flipV="1">
            <a:off x="4798052" y="5816041"/>
            <a:ext cx="0" cy="298328"/>
          </a:xfrm>
          <a:prstGeom prst="straightConnector1">
            <a:avLst/>
          </a:prstGeom>
          <a:ln w="47625">
            <a:solidFill>
              <a:srgbClr val="00FF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113E97-1810-44A8-9014-1F0FC38075F1}"/>
              </a:ext>
            </a:extLst>
          </p:cNvPr>
          <p:cNvSpPr txBox="1"/>
          <p:nvPr/>
        </p:nvSpPr>
        <p:spPr>
          <a:xfrm>
            <a:off x="4025609" y="6114369"/>
            <a:ext cx="1409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Maximum income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8A927-998E-4262-88B1-FD0F3171E3B6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Enlitened_W_and_N_v4.m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849A7A-7D97-4AE3-B1B5-ECB1C37DE056}"/>
              </a:ext>
            </a:extLst>
          </p:cNvPr>
          <p:cNvCxnSpPr>
            <a:cxnSpLocks/>
          </p:cNvCxnSpPr>
          <p:nvPr/>
        </p:nvCxnSpPr>
        <p:spPr>
          <a:xfrm>
            <a:off x="4279257" y="4027122"/>
            <a:ext cx="487002" cy="413511"/>
          </a:xfrm>
          <a:prstGeom prst="straightConnector1">
            <a:avLst/>
          </a:prstGeom>
          <a:ln w="47625">
            <a:solidFill>
              <a:srgbClr val="FF00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5F8CBC5-9D48-4E75-89E3-96B9CECF6B63}"/>
              </a:ext>
            </a:extLst>
          </p:cNvPr>
          <p:cNvSpPr/>
          <p:nvPr/>
        </p:nvSpPr>
        <p:spPr>
          <a:xfrm>
            <a:off x="6547177" y="5791203"/>
            <a:ext cx="102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FF00"/>
                </a:solidFill>
              </a:rPr>
              <a:t>R</a:t>
            </a:r>
            <a:r>
              <a:rPr lang="en-US" sz="1200" b="1" dirty="0">
                <a:solidFill>
                  <a:srgbClr val="00FF00"/>
                </a:solidFill>
              </a:rPr>
              <a:t> – </a:t>
            </a:r>
            <a:r>
              <a:rPr lang="en-US" sz="1200" b="1" i="1" dirty="0">
                <a:solidFill>
                  <a:srgbClr val="00FF00"/>
                </a:solidFill>
              </a:rPr>
              <a:t>C</a:t>
            </a:r>
            <a:r>
              <a:rPr lang="en-US" sz="1200" b="1" dirty="0">
                <a:solidFill>
                  <a:srgbClr val="00FF00"/>
                </a:solidFill>
              </a:rPr>
              <a:t> = income per second</a:t>
            </a:r>
          </a:p>
        </p:txBody>
      </p:sp>
    </p:spTree>
    <p:extLst>
      <p:ext uri="{BB962C8B-B14F-4D97-AF65-F5344CB8AC3E}">
        <p14:creationId xmlns:p14="http://schemas.microsoft.com/office/powerpoint/2010/main" val="172764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03CDB1-E77A-497F-9342-76394FC5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09" y="3091198"/>
            <a:ext cx="4582942" cy="3766802"/>
          </a:xfrm>
          <a:prstGeom prst="rect">
            <a:avLst/>
          </a:prstGeom>
        </p:spPr>
      </p:pic>
      <p:sp>
        <p:nvSpPr>
          <p:cNvPr id="88" name="Shape 88"/>
          <p:cNvSpPr txBox="1"/>
          <p:nvPr/>
        </p:nvSpPr>
        <p:spPr>
          <a:xfrm>
            <a:off x="0" y="57348"/>
            <a:ext cx="9144000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business model with commodity pricing of transactions per second</a:t>
            </a:r>
            <a:endParaRPr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59304-6888-4B01-8E0C-D1722FB8572A}"/>
              </a:ext>
            </a:extLst>
          </p:cNvPr>
          <p:cNvSpPr txBox="1"/>
          <p:nvPr/>
        </p:nvSpPr>
        <p:spPr>
          <a:xfrm>
            <a:off x="240632" y="832133"/>
            <a:ext cx="85642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gross revenue per second (</a:t>
            </a:r>
            <a:r>
              <a:rPr lang="en-US" sz="1600" i="1" dirty="0"/>
              <a:t>R</a:t>
            </a:r>
            <a:r>
              <a:rPr lang="en-US" sz="1600" dirty="0"/>
              <a:t>, red curve) is proportional to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Transactions are treated as a </a:t>
            </a:r>
            <a:r>
              <a:rPr lang="en-US" b="1" dirty="0"/>
              <a:t>commodity</a:t>
            </a:r>
            <a:r>
              <a:rPr lang="en-US" dirty="0"/>
              <a:t> and there is no offset due to customer subscription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only significant cost is electricity for running the datacenter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Assume </a:t>
            </a:r>
            <a:r>
              <a:rPr lang="en-US" sz="1600" i="1" dirty="0"/>
              <a:t>non-linear</a:t>
            </a:r>
            <a:r>
              <a:rPr lang="en-US" sz="1600" dirty="0"/>
              <a:t> relationship between power (</a:t>
            </a:r>
            <a:r>
              <a:rPr lang="en-US" sz="1600" i="1" dirty="0"/>
              <a:t>W</a:t>
            </a:r>
            <a:r>
              <a:rPr lang="en-US" sz="1600" dirty="0"/>
              <a:t>) consumed by the datacenter and average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 is </a:t>
            </a:r>
            <a:r>
              <a:rPr lang="en-US" sz="1600" i="1" dirty="0"/>
              <a:t>characterized by a polynomial</a:t>
            </a:r>
            <a:endParaRPr lang="en-US" i="1" dirty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+ …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dirty="0"/>
              <a:t>Maximum income when d(</a:t>
            </a:r>
            <a:r>
              <a:rPr lang="en-US" i="1" dirty="0"/>
              <a:t>R-C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dirty="0" err="1"/>
              <a:t>d</a:t>
            </a:r>
            <a:r>
              <a:rPr lang="en-US" i="1" dirty="0" err="1"/>
              <a:t>N</a:t>
            </a:r>
            <a:r>
              <a:rPr lang="en-US" i="1" dirty="0"/>
              <a:t> </a:t>
            </a:r>
            <a:r>
              <a:rPr lang="en-US" dirty="0"/>
              <a:t>=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2E2FA5-9A08-4C1A-8796-A6BF9BB53789}"/>
              </a:ext>
            </a:extLst>
          </p:cNvPr>
          <p:cNvSpPr txBox="1"/>
          <p:nvPr/>
        </p:nvSpPr>
        <p:spPr>
          <a:xfrm>
            <a:off x="2796975" y="3443799"/>
            <a:ext cx="2431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Revenue per second (</a:t>
            </a:r>
            <a:r>
              <a:rPr lang="en-US" sz="1200" i="1" dirty="0"/>
              <a:t>R</a:t>
            </a:r>
            <a:r>
              <a:rPr lang="en-US" sz="1200" dirty="0"/>
              <a:t>) proportional to </a:t>
            </a:r>
            <a:r>
              <a:rPr lang="en-US" sz="1200" i="1" dirty="0"/>
              <a:t>N </a:t>
            </a:r>
            <a:r>
              <a:rPr lang="en-US" sz="1200" dirty="0"/>
              <a:t>in no-subscription model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08EEFB-1E98-4964-975A-F9D17A5ADEE3}"/>
              </a:ext>
            </a:extLst>
          </p:cNvPr>
          <p:cNvCxnSpPr>
            <a:cxnSpLocks/>
          </p:cNvCxnSpPr>
          <p:nvPr/>
        </p:nvCxnSpPr>
        <p:spPr>
          <a:xfrm flipV="1">
            <a:off x="4798052" y="5816041"/>
            <a:ext cx="0" cy="298328"/>
          </a:xfrm>
          <a:prstGeom prst="straightConnector1">
            <a:avLst/>
          </a:prstGeom>
          <a:ln w="47625">
            <a:solidFill>
              <a:srgbClr val="00FF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113E97-1810-44A8-9014-1F0FC38075F1}"/>
              </a:ext>
            </a:extLst>
          </p:cNvPr>
          <p:cNvSpPr txBox="1"/>
          <p:nvPr/>
        </p:nvSpPr>
        <p:spPr>
          <a:xfrm>
            <a:off x="4025609" y="6114369"/>
            <a:ext cx="1409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Maximum income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8A927-998E-4262-88B1-FD0F3171E3B6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Enlitened_W_and_N_v4.m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849A7A-7D97-4AE3-B1B5-ECB1C37DE056}"/>
              </a:ext>
            </a:extLst>
          </p:cNvPr>
          <p:cNvCxnSpPr>
            <a:cxnSpLocks/>
          </p:cNvCxnSpPr>
          <p:nvPr/>
        </p:nvCxnSpPr>
        <p:spPr>
          <a:xfrm>
            <a:off x="4279257" y="4027122"/>
            <a:ext cx="487002" cy="413511"/>
          </a:xfrm>
          <a:prstGeom prst="straightConnector1">
            <a:avLst/>
          </a:prstGeom>
          <a:ln w="47625">
            <a:solidFill>
              <a:srgbClr val="FF00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CB3A14-5A8C-4A0E-AFAF-D1E3CDDAA9A6}"/>
              </a:ext>
            </a:extLst>
          </p:cNvPr>
          <p:cNvSpPr txBox="1"/>
          <p:nvPr/>
        </p:nvSpPr>
        <p:spPr>
          <a:xfrm>
            <a:off x="6498772" y="5138722"/>
            <a:ext cx="2416624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commercially relevant </a:t>
            </a:r>
            <a:r>
              <a:rPr lang="en-US" i="1" dirty="0"/>
              <a:t>single number metric </a:t>
            </a:r>
            <a:r>
              <a:rPr lang="en-US" dirty="0"/>
              <a:t>is number of transactions per Joule </a:t>
            </a:r>
            <a:r>
              <a:rPr lang="en-US" i="1" dirty="0"/>
              <a:t>at maximum income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>
                <a:latin typeface="Symbol" panose="05050102010706020507" pitchFamily="18" charset="2"/>
              </a:rPr>
              <a:t>x </a:t>
            </a:r>
            <a:r>
              <a:rPr lang="en-US" dirty="0">
                <a:latin typeface="Symbol" panose="05050102010706020507" pitchFamily="18" charset="2"/>
              </a:rPr>
              <a:t>|</a:t>
            </a:r>
            <a:r>
              <a:rPr lang="en-US" baseline="-25000" dirty="0"/>
              <a:t>d(</a:t>
            </a:r>
            <a:r>
              <a:rPr lang="en-US" i="1" baseline="-25000" dirty="0"/>
              <a:t>R-C</a:t>
            </a:r>
            <a:r>
              <a:rPr lang="en-US" baseline="-25000" dirty="0"/>
              <a:t>)</a:t>
            </a:r>
            <a:r>
              <a:rPr lang="en-US" i="1" baseline="-25000" dirty="0"/>
              <a:t>/</a:t>
            </a:r>
            <a:r>
              <a:rPr lang="en-US" baseline="-25000" dirty="0" err="1"/>
              <a:t>d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baseline="-25000" dirty="0"/>
              <a:t>= 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6E46E-040C-40C4-887E-8788733840E9}"/>
              </a:ext>
            </a:extLst>
          </p:cNvPr>
          <p:cNvCxnSpPr>
            <a:cxnSpLocks/>
          </p:cNvCxnSpPr>
          <p:nvPr/>
        </p:nvCxnSpPr>
        <p:spPr>
          <a:xfrm flipH="1">
            <a:off x="5025779" y="5723498"/>
            <a:ext cx="1472992" cy="0"/>
          </a:xfrm>
          <a:prstGeom prst="straightConnector1">
            <a:avLst/>
          </a:prstGeom>
          <a:ln w="47625">
            <a:solidFill>
              <a:srgbClr val="FF00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7D1E529-3D0C-4DF2-B69F-720760DBCE5B}"/>
              </a:ext>
            </a:extLst>
          </p:cNvPr>
          <p:cNvSpPr/>
          <p:nvPr/>
        </p:nvSpPr>
        <p:spPr>
          <a:xfrm>
            <a:off x="4627853" y="5575145"/>
            <a:ext cx="347514" cy="347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8EA51B-F801-485A-B4E9-743B1B57F4A5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5710357" y="3876922"/>
            <a:ext cx="361184" cy="310702"/>
          </a:xfrm>
          <a:prstGeom prst="straightConnector1">
            <a:avLst/>
          </a:prstGeom>
          <a:ln w="4762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2B1FB0-05BD-4CD2-9C69-75082E21A5C9}"/>
              </a:ext>
            </a:extLst>
          </p:cNvPr>
          <p:cNvSpPr txBox="1"/>
          <p:nvPr/>
        </p:nvSpPr>
        <p:spPr>
          <a:xfrm>
            <a:off x="6071541" y="3956791"/>
            <a:ext cx="17288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Power </a:t>
            </a:r>
            <a:r>
              <a:rPr lang="en-US" sz="1200" i="1" dirty="0"/>
              <a:t>W</a:t>
            </a:r>
            <a:r>
              <a:rPr lang="en-US" sz="1200" dirty="0"/>
              <a:t> proportional to cost per second, </a:t>
            </a:r>
            <a:r>
              <a:rPr lang="en-US" sz="1200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064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BEADB9-F998-4F77-8544-4D3E3E5B0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24" y="3029408"/>
            <a:ext cx="4588974" cy="38285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013169-575E-473C-8E75-568031FAB047}"/>
              </a:ext>
            </a:extLst>
          </p:cNvPr>
          <p:cNvCxnSpPr>
            <a:cxnSpLocks/>
          </p:cNvCxnSpPr>
          <p:nvPr/>
        </p:nvCxnSpPr>
        <p:spPr>
          <a:xfrm flipV="1">
            <a:off x="2805113" y="4440634"/>
            <a:ext cx="3439570" cy="199826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Shape 88"/>
          <p:cNvSpPr txBox="1"/>
          <p:nvPr/>
        </p:nvSpPr>
        <p:spPr>
          <a:xfrm>
            <a:off x="0" y="57348"/>
            <a:ext cx="9144000" cy="5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business model with commodity pricing of transactions per second</a:t>
            </a:r>
            <a:endParaRPr sz="1800"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59304-6888-4B01-8E0C-D1722FB8572A}"/>
              </a:ext>
            </a:extLst>
          </p:cNvPr>
          <p:cNvSpPr txBox="1"/>
          <p:nvPr/>
        </p:nvSpPr>
        <p:spPr>
          <a:xfrm>
            <a:off x="240632" y="832133"/>
            <a:ext cx="85642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gross revenue per second (</a:t>
            </a:r>
            <a:r>
              <a:rPr lang="en-US" sz="1600" i="1" dirty="0"/>
              <a:t>R</a:t>
            </a:r>
            <a:r>
              <a:rPr lang="en-US" sz="1600" dirty="0"/>
              <a:t>, red curve) is proportional to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1600" dirty="0"/>
              <a:t>Assume only significant cost is electricity for running the datacenter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Assume </a:t>
            </a:r>
            <a:r>
              <a:rPr lang="en-US" sz="1600" i="1" dirty="0"/>
              <a:t>non-linear</a:t>
            </a:r>
            <a:r>
              <a:rPr lang="en-US" sz="1600" dirty="0"/>
              <a:t> relationship between power (</a:t>
            </a:r>
            <a:r>
              <a:rPr lang="en-US" sz="1600" i="1" dirty="0"/>
              <a:t>W</a:t>
            </a:r>
            <a:r>
              <a:rPr lang="en-US" sz="1600" dirty="0"/>
              <a:t>) consumed by the datacenter and average number of transactions per second (</a:t>
            </a:r>
            <a:r>
              <a:rPr lang="en-US" sz="1600" i="1" dirty="0"/>
              <a:t>N</a:t>
            </a:r>
            <a:r>
              <a:rPr lang="en-US" sz="1600" dirty="0"/>
              <a:t>) is </a:t>
            </a:r>
            <a:r>
              <a:rPr lang="en-US" sz="1600" i="1" dirty="0"/>
              <a:t>characterized by a polynomial</a:t>
            </a:r>
            <a:endParaRPr lang="en-US" i="1" dirty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N</a:t>
            </a:r>
            <a:r>
              <a:rPr lang="en-US" baseline="30000" dirty="0"/>
              <a:t>4</a:t>
            </a:r>
            <a:r>
              <a:rPr lang="en-US" dirty="0"/>
              <a:t> + …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dirty="0"/>
              <a:t>In general for {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&gt; 0} maximum income (d(</a:t>
            </a:r>
            <a:r>
              <a:rPr lang="en-US" i="1" dirty="0"/>
              <a:t>R-C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dirty="0" err="1"/>
              <a:t>d</a:t>
            </a:r>
            <a:r>
              <a:rPr lang="en-US" i="1" dirty="0" err="1"/>
              <a:t>N</a:t>
            </a:r>
            <a:r>
              <a:rPr lang="en-US" i="1" dirty="0"/>
              <a:t> </a:t>
            </a:r>
            <a:r>
              <a:rPr lang="en-US" dirty="0"/>
              <a:t>= 0) occurs at operating point not coincident with maximum energy efficiency (min(</a:t>
            </a: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) )</a:t>
            </a:r>
          </a:p>
          <a:p>
            <a:pPr marL="461963" lvl="4" indent="-231775">
              <a:buFont typeface="Arial" panose="020B0604020202020204" pitchFamily="34" charset="0"/>
              <a:buChar char="•"/>
            </a:pPr>
            <a:r>
              <a:rPr lang="en-US" dirty="0"/>
              <a:t>There is a </a:t>
            </a:r>
            <a:r>
              <a:rPr lang="en-US" i="1" dirty="0"/>
              <a:t>gap</a:t>
            </a:r>
            <a:r>
              <a:rPr lang="en-US" dirty="0"/>
              <a:t> between maximizing </a:t>
            </a:r>
            <a:r>
              <a:rPr lang="en-US" i="1" dirty="0"/>
              <a:t>income</a:t>
            </a:r>
            <a:r>
              <a:rPr lang="en-US" dirty="0"/>
              <a:t> and maximizing </a:t>
            </a:r>
            <a:r>
              <a:rPr lang="en-US" i="1" dirty="0"/>
              <a:t>energy-efficiency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AAD184-0FF4-4F08-A54D-AE1E215BFEA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710357" y="3876922"/>
            <a:ext cx="361184" cy="310702"/>
          </a:xfrm>
          <a:prstGeom prst="straightConnector1">
            <a:avLst/>
          </a:prstGeom>
          <a:ln w="47625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A32FAE-1D33-4540-AD5C-8BB0B97F6BD5}"/>
              </a:ext>
            </a:extLst>
          </p:cNvPr>
          <p:cNvSpPr txBox="1"/>
          <p:nvPr/>
        </p:nvSpPr>
        <p:spPr>
          <a:xfrm>
            <a:off x="6071541" y="3956791"/>
            <a:ext cx="17288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Power </a:t>
            </a:r>
            <a:r>
              <a:rPr lang="en-US" sz="1200" i="1" dirty="0"/>
              <a:t>W</a:t>
            </a:r>
            <a:r>
              <a:rPr lang="en-US" sz="1200" dirty="0"/>
              <a:t> proportional to cost per second, </a:t>
            </a:r>
            <a:r>
              <a:rPr lang="en-US" sz="1200" i="1" dirty="0"/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2E2FA5-9A08-4C1A-8796-A6BF9BB53789}"/>
              </a:ext>
            </a:extLst>
          </p:cNvPr>
          <p:cNvSpPr txBox="1"/>
          <p:nvPr/>
        </p:nvSpPr>
        <p:spPr>
          <a:xfrm>
            <a:off x="3152155" y="3397511"/>
            <a:ext cx="18736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Revenue per second (</a:t>
            </a:r>
            <a:r>
              <a:rPr lang="en-US" sz="1200" i="1" dirty="0"/>
              <a:t>R</a:t>
            </a:r>
            <a:r>
              <a:rPr lang="en-US" sz="1200" dirty="0"/>
              <a:t>) proportional to </a:t>
            </a:r>
            <a:r>
              <a:rPr lang="en-US" sz="1200" i="1" dirty="0"/>
              <a:t>N </a:t>
            </a:r>
            <a:r>
              <a:rPr lang="en-US" sz="1200" dirty="0"/>
              <a:t>in no-subscription model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08EEFB-1E98-4964-975A-F9D17A5ADEE3}"/>
              </a:ext>
            </a:extLst>
          </p:cNvPr>
          <p:cNvCxnSpPr>
            <a:cxnSpLocks/>
          </p:cNvCxnSpPr>
          <p:nvPr/>
        </p:nvCxnSpPr>
        <p:spPr>
          <a:xfrm flipV="1">
            <a:off x="4798052" y="5816041"/>
            <a:ext cx="0" cy="298328"/>
          </a:xfrm>
          <a:prstGeom prst="straightConnector1">
            <a:avLst/>
          </a:prstGeom>
          <a:ln w="47625">
            <a:solidFill>
              <a:srgbClr val="00FF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113E97-1810-44A8-9014-1F0FC38075F1}"/>
              </a:ext>
            </a:extLst>
          </p:cNvPr>
          <p:cNvSpPr txBox="1"/>
          <p:nvPr/>
        </p:nvSpPr>
        <p:spPr>
          <a:xfrm>
            <a:off x="4025609" y="6114369"/>
            <a:ext cx="1409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Maximum income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8A927-998E-4262-88B1-FD0F3171E3B6}"/>
              </a:ext>
            </a:extLst>
          </p:cNvPr>
          <p:cNvSpPr txBox="1"/>
          <p:nvPr/>
        </p:nvSpPr>
        <p:spPr>
          <a:xfrm>
            <a:off x="7312082" y="6595882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Enlitened_W_and_N_v4.m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849A7A-7D97-4AE3-B1B5-ECB1C37DE056}"/>
              </a:ext>
            </a:extLst>
          </p:cNvPr>
          <p:cNvCxnSpPr>
            <a:cxnSpLocks/>
          </p:cNvCxnSpPr>
          <p:nvPr/>
        </p:nvCxnSpPr>
        <p:spPr>
          <a:xfrm>
            <a:off x="4279257" y="4027122"/>
            <a:ext cx="487002" cy="413511"/>
          </a:xfrm>
          <a:prstGeom prst="straightConnector1">
            <a:avLst/>
          </a:prstGeom>
          <a:ln w="47625">
            <a:solidFill>
              <a:srgbClr val="FF00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CB3A14-5A8C-4A0E-AFAF-D1E3CDDAA9A6}"/>
              </a:ext>
            </a:extLst>
          </p:cNvPr>
          <p:cNvSpPr txBox="1"/>
          <p:nvPr/>
        </p:nvSpPr>
        <p:spPr>
          <a:xfrm>
            <a:off x="6556530" y="5014689"/>
            <a:ext cx="2336455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min(</a:t>
            </a: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dirty="0"/>
              <a:t>) maximizes energy efficiency and occurs at operating point that may </a:t>
            </a:r>
            <a:r>
              <a:rPr lang="en-US" i="1" dirty="0"/>
              <a:t>not</a:t>
            </a:r>
            <a:r>
              <a:rPr lang="en-US" dirty="0"/>
              <a:t> maximize income.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6E46E-040C-40C4-887E-8788733840E9}"/>
              </a:ext>
            </a:extLst>
          </p:cNvPr>
          <p:cNvCxnSpPr>
            <a:cxnSpLocks/>
          </p:cNvCxnSpPr>
          <p:nvPr/>
        </p:nvCxnSpPr>
        <p:spPr>
          <a:xfrm flipH="1">
            <a:off x="4583452" y="5599465"/>
            <a:ext cx="1973721" cy="0"/>
          </a:xfrm>
          <a:prstGeom prst="straightConnector1">
            <a:avLst/>
          </a:prstGeom>
          <a:ln w="47625">
            <a:solidFill>
              <a:srgbClr val="FF00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7D1E529-3D0C-4DF2-B69F-720760DBCE5B}"/>
              </a:ext>
            </a:extLst>
          </p:cNvPr>
          <p:cNvSpPr/>
          <p:nvPr/>
        </p:nvSpPr>
        <p:spPr>
          <a:xfrm>
            <a:off x="4208520" y="5442823"/>
            <a:ext cx="347514" cy="347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65FC90-F187-466B-AE58-48281CBF3EBD}"/>
              </a:ext>
            </a:extLst>
          </p:cNvPr>
          <p:cNvCxnSpPr>
            <a:cxnSpLocks/>
          </p:cNvCxnSpPr>
          <p:nvPr/>
        </p:nvCxnSpPr>
        <p:spPr>
          <a:xfrm flipV="1">
            <a:off x="4383675" y="5624058"/>
            <a:ext cx="0" cy="298328"/>
          </a:xfrm>
          <a:prstGeom prst="straightConnector1">
            <a:avLst/>
          </a:prstGeom>
          <a:ln w="47625">
            <a:solidFill>
              <a:srgbClr val="0000FF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B0609E7-44DE-4F4F-9DD2-6B145CC30A65}"/>
              </a:ext>
            </a:extLst>
          </p:cNvPr>
          <p:cNvSpPr txBox="1"/>
          <p:nvPr/>
        </p:nvSpPr>
        <p:spPr>
          <a:xfrm>
            <a:off x="3944924" y="5898584"/>
            <a:ext cx="878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min(</a:t>
            </a:r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r>
              <a:rPr lang="en-US" sz="1200" dirty="0"/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A003B7-F558-469B-9D47-9EF6B1AEC18C}"/>
              </a:ext>
            </a:extLst>
          </p:cNvPr>
          <p:cNvCxnSpPr>
            <a:cxnSpLocks/>
          </p:cNvCxnSpPr>
          <p:nvPr/>
        </p:nvCxnSpPr>
        <p:spPr>
          <a:xfrm flipH="1">
            <a:off x="3152155" y="4716361"/>
            <a:ext cx="337494" cy="0"/>
          </a:xfrm>
          <a:prstGeom prst="straightConnector1">
            <a:avLst/>
          </a:prstGeom>
          <a:ln w="47625">
            <a:solidFill>
              <a:srgbClr val="0000FF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FE5F3F-2D65-4249-9ED9-D0084F10990A}"/>
              </a:ext>
            </a:extLst>
          </p:cNvPr>
          <p:cNvSpPr txBox="1"/>
          <p:nvPr/>
        </p:nvSpPr>
        <p:spPr>
          <a:xfrm>
            <a:off x="3457922" y="4569885"/>
            <a:ext cx="48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W</a:t>
            </a:r>
            <a:r>
              <a:rPr lang="en-US" sz="1200" dirty="0"/>
              <a:t>/</a:t>
            </a:r>
            <a:r>
              <a:rPr lang="en-US" sz="1200" i="1" dirty="0"/>
              <a:t>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436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2696</Words>
  <Application>Microsoft Office PowerPoint</Application>
  <PresentationFormat>On-screen Show (4:3)</PresentationFormat>
  <Paragraphs>235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Symbol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alevi</dc:creator>
  <cp:lastModifiedBy>Tony Levi</cp:lastModifiedBy>
  <cp:revision>180</cp:revision>
  <dcterms:modified xsi:type="dcterms:W3CDTF">2019-04-04T17:26:40Z</dcterms:modified>
</cp:coreProperties>
</file>